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539" r:id="rId2"/>
    <p:sldId id="523" r:id="rId3"/>
    <p:sldId id="528" r:id="rId4"/>
    <p:sldId id="521" r:id="rId5"/>
    <p:sldId id="525" r:id="rId6"/>
    <p:sldId id="538" r:id="rId7"/>
    <p:sldId id="535" r:id="rId8"/>
    <p:sldId id="537" r:id="rId9"/>
    <p:sldId id="536" r:id="rId10"/>
    <p:sldId id="54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son Chen" initials="BC" lastIdx="1" clrIdx="0">
    <p:extLst>
      <p:ext uri="{19B8F6BF-5375-455C-9EA6-DF929625EA0E}">
        <p15:presenceInfo xmlns:p15="http://schemas.microsoft.com/office/powerpoint/2012/main" userId="a5ac60cc101b6a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B0F0"/>
    <a:srgbClr val="548235"/>
    <a:srgbClr val="A5A5A5"/>
    <a:srgbClr val="ED7D31"/>
    <a:srgbClr val="385723"/>
    <a:srgbClr val="FFC000"/>
    <a:srgbClr val="2F5698"/>
    <a:srgbClr val="B7372A"/>
    <a:srgbClr val="96B3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autoAdjust="0"/>
    <p:restoredTop sz="89331" autoAdjust="0"/>
  </p:normalViewPr>
  <p:slideViewPr>
    <p:cSldViewPr snapToGrid="0">
      <p:cViewPr varScale="1">
        <p:scale>
          <a:sx n="96" d="100"/>
          <a:sy n="96" d="100"/>
        </p:scale>
        <p:origin x="496" y="16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9" d="100"/>
          <a:sy n="89" d="100"/>
        </p:scale>
        <p:origin x="260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532A3A-E1C2-42EA-BDD6-305DAB1834E8}" type="datetimeFigureOut">
              <a:rPr lang="en-US" smtClean="0"/>
              <a:t>8/12/19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A03FD-669F-475F-B08E-D2CB64605A77}" type="slidenum">
              <a:rPr lang="en-US" smtClean="0"/>
              <a:t>‹#›</a:t>
            </a:fld>
            <a:endParaRPr lang="en-US"/>
          </a:p>
        </p:txBody>
      </p:sp>
    </p:spTree>
    <p:extLst>
      <p:ext uri="{BB962C8B-B14F-4D97-AF65-F5344CB8AC3E}">
        <p14:creationId xmlns:p14="http://schemas.microsoft.com/office/powerpoint/2010/main" val="1931871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project is based on donation data from  </a:t>
            </a:r>
            <a:r>
              <a:rPr lang="en-US" sz="1200" kern="1200" dirty="0" err="1">
                <a:solidFill>
                  <a:schemeClr val="tx1"/>
                </a:solidFill>
                <a:effectLst/>
                <a:latin typeface="+mn-lt"/>
                <a:ea typeface="+mn-ea"/>
                <a:cs typeface="+mn-cs"/>
              </a:rPr>
              <a:t>DonorChoose</a:t>
            </a:r>
            <a:r>
              <a:rPr lang="en-US" sz="1200" kern="1200" dirty="0">
                <a:solidFill>
                  <a:schemeClr val="tx1"/>
                </a:solidFill>
                <a:effectLst/>
                <a:latin typeface="+mn-lt"/>
                <a:ea typeface="+mn-ea"/>
                <a:cs typeface="+mn-cs"/>
              </a:rPr>
              <a:t>. This shows the business model of the organization. </a:t>
            </a:r>
            <a:r>
              <a:rPr lang="en-US" sz="1200" kern="1200" dirty="0" err="1">
                <a:solidFill>
                  <a:schemeClr val="tx1"/>
                </a:solidFill>
                <a:effectLst/>
                <a:latin typeface="+mn-lt"/>
                <a:ea typeface="+mn-ea"/>
                <a:cs typeface="+mn-cs"/>
              </a:rPr>
              <a:t>DonorsChoose</a:t>
            </a:r>
            <a:r>
              <a:rPr lang="en-US" sz="1200" kern="1200" dirty="0">
                <a:solidFill>
                  <a:schemeClr val="tx1"/>
                </a:solidFill>
                <a:effectLst/>
                <a:latin typeface="+mn-lt"/>
                <a:ea typeface="+mn-ea"/>
                <a:cs typeface="+mn-cs"/>
              </a:rPr>
              <a:t> provides an online platform, teachers post what they need for a classroom project. Donors choose the project that they like and donate. The organization rely on the 15% allocation to run. If a project is funded, </a:t>
            </a:r>
            <a:r>
              <a:rPr lang="en-US" sz="1200" kern="1200" dirty="0" err="1">
                <a:solidFill>
                  <a:schemeClr val="tx1"/>
                </a:solidFill>
                <a:effectLst/>
                <a:latin typeface="+mn-lt"/>
                <a:ea typeface="+mn-ea"/>
                <a:cs typeface="+mn-cs"/>
              </a:rPr>
              <a:t>donorsChoose</a:t>
            </a:r>
            <a:r>
              <a:rPr lang="en-US" sz="1200" kern="1200" dirty="0">
                <a:solidFill>
                  <a:schemeClr val="tx1"/>
                </a:solidFill>
                <a:effectLst/>
                <a:latin typeface="+mn-lt"/>
                <a:ea typeface="+mn-ea"/>
                <a:cs typeface="+mn-cs"/>
              </a:rPr>
              <a:t> will make the order and have it ship to school. Teachers have to report on how each dollar was spent.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Our goal is to build some useful tools to improve the process based on predicting which projects will be funded.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8A03FD-669F-475F-B08E-D2CB64605A77}" type="slidenum">
              <a:rPr lang="en-US" smtClean="0"/>
              <a:t>2</a:t>
            </a:fld>
            <a:endParaRPr lang="en-US" dirty="0"/>
          </a:p>
        </p:txBody>
      </p:sp>
    </p:spTree>
    <p:extLst>
      <p:ext uri="{BB962C8B-B14F-4D97-AF65-F5344CB8AC3E}">
        <p14:creationId xmlns:p14="http://schemas.microsoft.com/office/powerpoint/2010/main" val="425427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This is the process of my project. I assume classification model is valuable to the organization. I download the data from Kaggle and Perform EDA. Then move on to modeling and building business application.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8A03FD-669F-475F-B08E-D2CB64605A77}" type="slidenum">
              <a:rPr lang="en-US" smtClean="0"/>
              <a:t>3</a:t>
            </a:fld>
            <a:endParaRPr lang="en-US"/>
          </a:p>
        </p:txBody>
      </p:sp>
    </p:spTree>
    <p:extLst>
      <p:ext uri="{BB962C8B-B14F-4D97-AF65-F5344CB8AC3E}">
        <p14:creationId xmlns:p14="http://schemas.microsoft.com/office/powerpoint/2010/main" val="2071395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Here is my modeling process in detail. Logistic Regression and GBM give me the best result. Then I did add more categorial feature and convert essay columns to word counts and use it as a feature. Finally, I pick Logistic Regression because it is simple and interpretable. After that I standardize data for coefficients comparison.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98A03FD-669F-475F-B08E-D2CB64605A77}" type="slidenum">
              <a:rPr lang="en-US" smtClean="0"/>
              <a:t>4</a:t>
            </a:fld>
            <a:endParaRPr lang="en-US" dirty="0"/>
          </a:p>
        </p:txBody>
      </p:sp>
    </p:spTree>
    <p:extLst>
      <p:ext uri="{BB962C8B-B14F-4D97-AF65-F5344CB8AC3E}">
        <p14:creationId xmlns:p14="http://schemas.microsoft.com/office/powerpoint/2010/main" val="223517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This is the information and result of my model.  Over 1 million samples, 4o features, funded project is the positive class. Here is the scores on the test data. For features, higher project cost lower the chance of being funded. Word counts matter and do not ask for too many tech items like iPad.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98A03FD-669F-475F-B08E-D2CB64605A77}" type="slidenum">
              <a:rPr lang="en-US" smtClean="0"/>
              <a:t>5</a:t>
            </a:fld>
            <a:endParaRPr lang="en-US"/>
          </a:p>
        </p:txBody>
      </p:sp>
    </p:spTree>
    <p:extLst>
      <p:ext uri="{BB962C8B-B14F-4D97-AF65-F5344CB8AC3E}">
        <p14:creationId xmlns:p14="http://schemas.microsoft.com/office/powerpoint/2010/main" val="148190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This is some useful business application. They all based on the prediction of the model. Web app for teachers and dashboard for internal department.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98A03FD-669F-475F-B08E-D2CB64605A77}" type="slidenum">
              <a:rPr lang="en-US" smtClean="0"/>
              <a:t>6</a:t>
            </a:fld>
            <a:endParaRPr lang="en-US" dirty="0"/>
          </a:p>
        </p:txBody>
      </p:sp>
    </p:spTree>
    <p:extLst>
      <p:ext uri="{BB962C8B-B14F-4D97-AF65-F5344CB8AC3E}">
        <p14:creationId xmlns:p14="http://schemas.microsoft.com/office/powerpoint/2010/main" val="687485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r>
              <a:rPr lang="en-US" sz="1200" b="1" kern="1200" dirty="0">
                <a:solidFill>
                  <a:schemeClr val="tx1"/>
                </a:solidFill>
                <a:effectLst/>
                <a:latin typeface="+mn-lt"/>
                <a:ea typeface="+mn-ea"/>
                <a:cs typeface="+mn-cs"/>
              </a:rPr>
              <a:t>The app is not ready. I can give an idea what it looks like. </a:t>
            </a:r>
            <a:r>
              <a:rPr lang="en-US" sz="1200" b="1" kern="1200" dirty="0" err="1">
                <a:solidFill>
                  <a:schemeClr val="tx1"/>
                </a:solidFill>
                <a:effectLst/>
                <a:latin typeface="+mn-lt"/>
                <a:ea typeface="+mn-ea"/>
                <a:cs typeface="+mn-cs"/>
              </a:rPr>
              <a:t>Mr.Benson</a:t>
            </a:r>
            <a:r>
              <a:rPr lang="en-US" sz="1200" b="1" kern="1200" dirty="0">
                <a:solidFill>
                  <a:schemeClr val="tx1"/>
                </a:solidFill>
                <a:effectLst/>
                <a:latin typeface="+mn-lt"/>
                <a:ea typeface="+mn-ea"/>
                <a:cs typeface="+mn-cs"/>
              </a:rPr>
              <a:t> from </a:t>
            </a:r>
            <a:r>
              <a:rPr lang="en-US" sz="1200" b="1" kern="1200" dirty="0" err="1">
                <a:solidFill>
                  <a:schemeClr val="tx1"/>
                </a:solidFill>
                <a:effectLst/>
                <a:latin typeface="+mn-lt"/>
                <a:ea typeface="+mn-ea"/>
                <a:cs typeface="+mn-cs"/>
              </a:rPr>
              <a:t>Bensonhurst</a:t>
            </a:r>
            <a:r>
              <a:rPr lang="en-US" sz="1200" b="1" kern="1200" dirty="0">
                <a:solidFill>
                  <a:schemeClr val="tx1"/>
                </a:solidFill>
                <a:effectLst/>
                <a:latin typeface="+mn-lt"/>
                <a:ea typeface="+mn-ea"/>
                <a:cs typeface="+mn-cs"/>
              </a:rPr>
              <a:t> Elementary school make a project request for 10 iPad. Web app predict he has 20% to be funded and give him some advice on how to get better. Lower the project cost, decrease the quantity of iPad. Write essay that have 150 word at least. </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After Benson revise his request, he got 85% chance.</a:t>
            </a: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41345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Move to internal application. This is a dashboard I made for the finance and fulfillment team. It show the cost and count of the live project. The prediction of how many would be funded and total cost. The number will change based on the threshold. It gives the finance team cost information help them with budgeting and cashflow management. You are expecting to </a:t>
            </a:r>
            <a:r>
              <a:rPr lang="en-US" sz="1200" b="1" kern="1200" dirty="0" err="1">
                <a:solidFill>
                  <a:schemeClr val="tx1"/>
                </a:solidFill>
                <a:effectLst/>
                <a:latin typeface="+mn-lt"/>
                <a:ea typeface="+mn-ea"/>
                <a:cs typeface="+mn-cs"/>
              </a:rPr>
              <a:t>fufill</a:t>
            </a:r>
            <a:r>
              <a:rPr lang="en-US" sz="1200" b="1" kern="1200" dirty="0">
                <a:solidFill>
                  <a:schemeClr val="tx1"/>
                </a:solidFill>
                <a:effectLst/>
                <a:latin typeface="+mn-lt"/>
                <a:ea typeface="+mn-ea"/>
                <a:cs typeface="+mn-cs"/>
              </a:rPr>
              <a:t> $$$ of order.  It also gives the fulfillment team a predicted work load, they now know how many fulfillment requests are coming.</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98A03FD-669F-475F-B08E-D2CB64605A77}" type="slidenum">
              <a:rPr lang="en-US" smtClean="0"/>
              <a:t>8</a:t>
            </a:fld>
            <a:endParaRPr lang="en-US"/>
          </a:p>
        </p:txBody>
      </p:sp>
    </p:spTree>
    <p:extLst>
      <p:ext uri="{BB962C8B-B14F-4D97-AF65-F5344CB8AC3E}">
        <p14:creationId xmlns:p14="http://schemas.microsoft.com/office/powerpoint/2010/main" val="243335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This is a dashboard for the marketing team. They should already have something similar. I added a Probability Columns for them, they can use probability to decide whether promote that  project.  It may make their life easier or more difficult because they have one more thing to worry about.</a:t>
            </a: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5911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6678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7577681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36069786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lvl1pPr>
          </a:lstStyle>
          <a:p>
            <a:r>
              <a:rPr lang="en-US" dirty="0"/>
              <a:t>Test info</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BBFFC7-5AFF-4374-B478-E246B74FFF84}"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28076904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reak_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685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hree Pictures 02">
    <p:spTree>
      <p:nvGrpSpPr>
        <p:cNvPr id="1" name=""/>
        <p:cNvGrpSpPr/>
        <p:nvPr/>
      </p:nvGrpSpPr>
      <p:grpSpPr>
        <a:xfrm>
          <a:off x="0" y="0"/>
          <a:ext cx="0" cy="0"/>
          <a:chOff x="0" y="0"/>
          <a:chExt cx="0" cy="0"/>
        </a:xfrm>
      </p:grpSpPr>
      <p:sp>
        <p:nvSpPr>
          <p:cNvPr id="21" name="Picture Placeholder 6"/>
          <p:cNvSpPr>
            <a:spLocks noGrp="1"/>
          </p:cNvSpPr>
          <p:nvPr>
            <p:ph type="pic" sz="quarter" idx="10" hasCustomPrompt="1"/>
          </p:nvPr>
        </p:nvSpPr>
        <p:spPr>
          <a:xfrm>
            <a:off x="183399" y="1575370"/>
            <a:ext cx="3597455" cy="3543436"/>
          </a:xfrm>
          <a:prstGeom prst="downArrowCallout">
            <a:avLst>
              <a:gd name="adj1" fmla="val 15820"/>
              <a:gd name="adj2" fmla="val 7910"/>
              <a:gd name="adj3" fmla="val 7060"/>
              <a:gd name="adj4" fmla="val 92940"/>
            </a:avLst>
          </a:prstGeom>
          <a:solidFill>
            <a:schemeClr val="bg1">
              <a:lumMod val="95000"/>
            </a:schemeClr>
          </a:solidFill>
        </p:spPr>
        <p:txBody>
          <a:bodyPr anchor="b"/>
          <a:lstStyle>
            <a:lvl1pPr algn="ctr">
              <a:buNone/>
              <a:defRPr sz="1600" baseline="0">
                <a:solidFill>
                  <a:schemeClr val="tx1">
                    <a:lumMod val="75000"/>
                    <a:lumOff val="25000"/>
                  </a:schemeClr>
                </a:solidFill>
              </a:defRPr>
            </a:lvl1pPr>
          </a:lstStyle>
          <a:p>
            <a:r>
              <a:rPr lang="en-US"/>
              <a:t>Click to insert your image here !</a:t>
            </a:r>
          </a:p>
        </p:txBody>
      </p:sp>
      <p:sp>
        <p:nvSpPr>
          <p:cNvPr id="22" name="Picture Placeholder 6"/>
          <p:cNvSpPr>
            <a:spLocks noGrp="1"/>
          </p:cNvSpPr>
          <p:nvPr>
            <p:ph type="pic" sz="quarter" idx="14" hasCustomPrompt="1"/>
          </p:nvPr>
        </p:nvSpPr>
        <p:spPr>
          <a:xfrm>
            <a:off x="4297274" y="1575370"/>
            <a:ext cx="3597455" cy="3543436"/>
          </a:xfrm>
          <a:prstGeom prst="downArrowCallout">
            <a:avLst>
              <a:gd name="adj1" fmla="val 15820"/>
              <a:gd name="adj2" fmla="val 7910"/>
              <a:gd name="adj3" fmla="val 7060"/>
              <a:gd name="adj4" fmla="val 92940"/>
            </a:avLst>
          </a:prstGeom>
          <a:solidFill>
            <a:schemeClr val="bg1">
              <a:lumMod val="95000"/>
            </a:schemeClr>
          </a:solidFill>
        </p:spPr>
        <p:txBody>
          <a:bodyPr anchor="b"/>
          <a:lstStyle>
            <a:lvl1pPr algn="ctr">
              <a:buNone/>
              <a:defRPr sz="1600" baseline="0">
                <a:solidFill>
                  <a:schemeClr val="tx1">
                    <a:lumMod val="75000"/>
                    <a:lumOff val="25000"/>
                  </a:schemeClr>
                </a:solidFill>
              </a:defRPr>
            </a:lvl1pPr>
          </a:lstStyle>
          <a:p>
            <a:r>
              <a:rPr lang="en-US"/>
              <a:t>Click to insert your image here !</a:t>
            </a:r>
          </a:p>
        </p:txBody>
      </p:sp>
      <p:sp>
        <p:nvSpPr>
          <p:cNvPr id="23" name="Picture Placeholder 6"/>
          <p:cNvSpPr>
            <a:spLocks noGrp="1"/>
          </p:cNvSpPr>
          <p:nvPr>
            <p:ph type="pic" sz="quarter" idx="15" hasCustomPrompt="1"/>
          </p:nvPr>
        </p:nvSpPr>
        <p:spPr>
          <a:xfrm>
            <a:off x="8411149" y="1575370"/>
            <a:ext cx="3597455" cy="3543436"/>
          </a:xfrm>
          <a:prstGeom prst="downArrowCallout">
            <a:avLst>
              <a:gd name="adj1" fmla="val 15820"/>
              <a:gd name="adj2" fmla="val 7910"/>
              <a:gd name="adj3" fmla="val 7060"/>
              <a:gd name="adj4" fmla="val 92940"/>
            </a:avLst>
          </a:prstGeom>
          <a:solidFill>
            <a:schemeClr val="bg1">
              <a:lumMod val="95000"/>
            </a:schemeClr>
          </a:solidFill>
        </p:spPr>
        <p:txBody>
          <a:bodyPr anchor="b"/>
          <a:lstStyle>
            <a:lvl1pPr algn="ctr">
              <a:buNone/>
              <a:defRPr sz="1600" baseline="0">
                <a:solidFill>
                  <a:schemeClr val="tx1">
                    <a:lumMod val="75000"/>
                    <a:lumOff val="25000"/>
                  </a:schemeClr>
                </a:solidFill>
              </a:defRPr>
            </a:lvl1pPr>
          </a:lstStyle>
          <a:p>
            <a:r>
              <a:rPr lang="en-US"/>
              <a:t>Click to insert your image here !</a:t>
            </a:r>
          </a:p>
        </p:txBody>
      </p:sp>
    </p:spTree>
    <p:extLst>
      <p:ext uri="{BB962C8B-B14F-4D97-AF65-F5344CB8AC3E}">
        <p14:creationId xmlns:p14="http://schemas.microsoft.com/office/powerpoint/2010/main" val="1594698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w Left Right Picture">
    <p:spTree>
      <p:nvGrpSpPr>
        <p:cNvPr id="1" name=""/>
        <p:cNvGrpSpPr/>
        <p:nvPr/>
      </p:nvGrpSpPr>
      <p:grpSpPr>
        <a:xfrm>
          <a:off x="0" y="0"/>
          <a:ext cx="0" cy="0"/>
          <a:chOff x="0" y="0"/>
          <a:chExt cx="0" cy="0"/>
        </a:xfrm>
      </p:grpSpPr>
      <p:sp>
        <p:nvSpPr>
          <p:cNvPr id="21" name="Picture Placeholder 6"/>
          <p:cNvSpPr>
            <a:spLocks noGrp="1"/>
          </p:cNvSpPr>
          <p:nvPr>
            <p:ph type="pic" sz="quarter" idx="10" hasCustomPrompt="1"/>
          </p:nvPr>
        </p:nvSpPr>
        <p:spPr>
          <a:xfrm>
            <a:off x="183399" y="1575369"/>
            <a:ext cx="3597455" cy="3400024"/>
          </a:xfrm>
          <a:prstGeom prst="downArrowCallout">
            <a:avLst>
              <a:gd name="adj1" fmla="val 15820"/>
              <a:gd name="adj2" fmla="val 7910"/>
              <a:gd name="adj3" fmla="val 7060"/>
              <a:gd name="adj4" fmla="val 92940"/>
            </a:avLst>
          </a:prstGeom>
          <a:solidFill>
            <a:schemeClr val="bg1">
              <a:lumMod val="95000"/>
            </a:schemeClr>
          </a:solidFill>
        </p:spPr>
        <p:txBody>
          <a:bodyPr anchor="b"/>
          <a:lstStyle>
            <a:lvl1pPr algn="ctr">
              <a:buNone/>
              <a:defRPr sz="1600" baseline="0">
                <a:solidFill>
                  <a:schemeClr val="tx1">
                    <a:lumMod val="75000"/>
                    <a:lumOff val="25000"/>
                  </a:schemeClr>
                </a:solidFill>
              </a:defRPr>
            </a:lvl1pPr>
          </a:lstStyle>
          <a:p>
            <a:r>
              <a:rPr lang="en-US"/>
              <a:t>Click to insert your image here !</a:t>
            </a:r>
          </a:p>
        </p:txBody>
      </p:sp>
      <p:sp>
        <p:nvSpPr>
          <p:cNvPr id="23" name="Picture Placeholder 6"/>
          <p:cNvSpPr>
            <a:spLocks noGrp="1"/>
          </p:cNvSpPr>
          <p:nvPr>
            <p:ph type="pic" sz="quarter" idx="15" hasCustomPrompt="1"/>
          </p:nvPr>
        </p:nvSpPr>
        <p:spPr>
          <a:xfrm>
            <a:off x="8411149" y="1575371"/>
            <a:ext cx="3597455" cy="3400023"/>
          </a:xfrm>
          <a:prstGeom prst="downArrowCallout">
            <a:avLst>
              <a:gd name="adj1" fmla="val 15820"/>
              <a:gd name="adj2" fmla="val 7910"/>
              <a:gd name="adj3" fmla="val 7060"/>
              <a:gd name="adj4" fmla="val 92940"/>
            </a:avLst>
          </a:prstGeom>
          <a:solidFill>
            <a:schemeClr val="bg1">
              <a:lumMod val="95000"/>
            </a:schemeClr>
          </a:solidFill>
        </p:spPr>
        <p:txBody>
          <a:bodyPr anchor="b"/>
          <a:lstStyle>
            <a:lvl1pPr algn="ctr">
              <a:buNone/>
              <a:defRPr sz="1600" baseline="0">
                <a:solidFill>
                  <a:schemeClr val="tx1">
                    <a:lumMod val="75000"/>
                    <a:lumOff val="25000"/>
                  </a:schemeClr>
                </a:solidFill>
              </a:defRPr>
            </a:lvl1pPr>
          </a:lstStyle>
          <a:p>
            <a:r>
              <a:rPr lang="en-US"/>
              <a:t>Click to insert your image here !</a:t>
            </a:r>
          </a:p>
        </p:txBody>
      </p:sp>
    </p:spTree>
    <p:extLst>
      <p:ext uri="{BB962C8B-B14F-4D97-AF65-F5344CB8AC3E}">
        <p14:creationId xmlns:p14="http://schemas.microsoft.com/office/powerpoint/2010/main" val="2072409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5_pic">
    <p:spTree>
      <p:nvGrpSpPr>
        <p:cNvPr id="1" name=""/>
        <p:cNvGrpSpPr/>
        <p:nvPr/>
      </p:nvGrpSpPr>
      <p:grpSpPr>
        <a:xfrm>
          <a:off x="0" y="0"/>
          <a:ext cx="0" cy="0"/>
          <a:chOff x="0" y="0"/>
          <a:chExt cx="0" cy="0"/>
        </a:xfrm>
      </p:grpSpPr>
      <p:sp>
        <p:nvSpPr>
          <p:cNvPr id="12" name="Rectangle 11"/>
          <p:cNvSpPr/>
          <p:nvPr userDrawn="1"/>
        </p:nvSpPr>
        <p:spPr bwMode="auto">
          <a:xfrm>
            <a:off x="-15240" y="1257300"/>
            <a:ext cx="12207240" cy="5086350"/>
          </a:xfrm>
          <a:prstGeom prst="rect">
            <a:avLst/>
          </a:prstGeom>
          <a:solidFill>
            <a:schemeClr val="bg1">
              <a:lumMod val="85000"/>
              <a:alpha val="75000"/>
            </a:schemeClr>
          </a:solidFill>
          <a:ln w="63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a:solidFill>
                <a:schemeClr val="tx1">
                  <a:lumMod val="75000"/>
                  <a:lumOff val="25000"/>
                </a:schemeClr>
              </a:solidFill>
            </a:endParaRPr>
          </a:p>
        </p:txBody>
      </p:sp>
      <p:sp>
        <p:nvSpPr>
          <p:cNvPr id="13" name="Picture Placeholder 7"/>
          <p:cNvSpPr>
            <a:spLocks noGrp="1"/>
          </p:cNvSpPr>
          <p:nvPr>
            <p:ph type="pic" sz="quarter" idx="18" hasCustomPrompt="1"/>
          </p:nvPr>
        </p:nvSpPr>
        <p:spPr>
          <a:xfrm>
            <a:off x="8514223" y="2527496"/>
            <a:ext cx="2064747" cy="2068269"/>
          </a:xfrm>
          <a:prstGeom prst="ellipse">
            <a:avLst/>
          </a:prstGeom>
          <a:ln w="76200" cap="sq">
            <a:solidFill>
              <a:schemeClr val="bg1">
                <a:lumMod val="65000"/>
              </a:schemeClr>
            </a:solidFill>
            <a:miter lim="800000"/>
          </a:ln>
          <a:effectLst>
            <a:innerShdw blurRad="114300">
              <a:schemeClr val="bg1"/>
            </a:innerShdw>
            <a:reflection blurRad="6350" stA="52000" endA="300" endPos="35000" dir="5400000" sy="-100000" algn="bl" rotWithShape="0"/>
          </a:effectLst>
          <a:scene3d>
            <a:camera prst="orthographicFront"/>
            <a:lightRig rig="threePt" dir="t"/>
          </a:scene3d>
          <a:sp3d extrusionH="165100"/>
        </p:spPr>
        <p:txBody>
          <a:bodyPr wrap="none" bIns="274320" anchor="b"/>
          <a:lstStyle>
            <a:lvl1pPr algn="ctr" rtl="0">
              <a:buNone/>
              <a:defRPr sz="1333" b="1">
                <a:solidFill>
                  <a:schemeClr val="tx1">
                    <a:lumMod val="50000"/>
                    <a:lumOff val="50000"/>
                  </a:schemeClr>
                </a:solidFill>
              </a:defRPr>
            </a:lvl1pPr>
          </a:lstStyle>
          <a:p>
            <a:r>
              <a:rPr lang="en-US"/>
              <a:t>Click Icon To Add Image</a:t>
            </a:r>
          </a:p>
        </p:txBody>
      </p:sp>
      <p:sp>
        <p:nvSpPr>
          <p:cNvPr id="11" name="Picture Placeholder 7"/>
          <p:cNvSpPr>
            <a:spLocks noGrp="1"/>
          </p:cNvSpPr>
          <p:nvPr>
            <p:ph type="pic" sz="quarter" idx="17" hasCustomPrompt="1"/>
          </p:nvPr>
        </p:nvSpPr>
        <p:spPr>
          <a:xfrm>
            <a:off x="6482223" y="2389237"/>
            <a:ext cx="2340792" cy="2344787"/>
          </a:xfrm>
          <a:prstGeom prst="ellipse">
            <a:avLst/>
          </a:prstGeom>
          <a:ln w="76200" cap="sq">
            <a:solidFill>
              <a:schemeClr val="bg1">
                <a:lumMod val="65000"/>
              </a:schemeClr>
            </a:solidFill>
            <a:miter lim="800000"/>
          </a:ln>
          <a:effectLst>
            <a:innerShdw blurRad="114300">
              <a:schemeClr val="bg1"/>
            </a:innerShdw>
            <a:reflection blurRad="6350" stA="52000" endA="300" endPos="35000" dir="5400000" sy="-100000" algn="bl" rotWithShape="0"/>
          </a:effectLst>
          <a:scene3d>
            <a:camera prst="orthographicFront"/>
            <a:lightRig rig="threePt" dir="t"/>
          </a:scene3d>
          <a:sp3d extrusionH="165100"/>
        </p:spPr>
        <p:txBody>
          <a:bodyPr wrap="none" bIns="274320" anchor="b"/>
          <a:lstStyle>
            <a:lvl1pPr algn="ctr" rtl="0">
              <a:buNone/>
              <a:defRPr sz="1333" b="1">
                <a:solidFill>
                  <a:schemeClr val="tx1">
                    <a:lumMod val="50000"/>
                    <a:lumOff val="50000"/>
                  </a:schemeClr>
                </a:solidFill>
              </a:defRPr>
            </a:lvl1pPr>
          </a:lstStyle>
          <a:p>
            <a:r>
              <a:rPr lang="en-US"/>
              <a:t>Click Icon To Add Image</a:t>
            </a:r>
          </a:p>
        </p:txBody>
      </p:sp>
      <p:sp>
        <p:nvSpPr>
          <p:cNvPr id="10" name="Picture Placeholder 7"/>
          <p:cNvSpPr>
            <a:spLocks noGrp="1"/>
          </p:cNvSpPr>
          <p:nvPr>
            <p:ph type="pic" sz="quarter" idx="16" hasCustomPrompt="1"/>
          </p:nvPr>
        </p:nvSpPr>
        <p:spPr>
          <a:xfrm>
            <a:off x="4043823" y="2153895"/>
            <a:ext cx="2810675" cy="2815471"/>
          </a:xfrm>
          <a:prstGeom prst="ellipse">
            <a:avLst/>
          </a:prstGeom>
          <a:ln w="76200" cap="sq">
            <a:solidFill>
              <a:schemeClr val="bg1">
                <a:lumMod val="65000"/>
              </a:schemeClr>
            </a:solidFill>
            <a:miter lim="800000"/>
          </a:ln>
          <a:effectLst>
            <a:innerShdw blurRad="114300">
              <a:schemeClr val="bg1"/>
            </a:innerShdw>
            <a:reflection blurRad="6350" stA="52000" endA="300" endPos="35000" dir="5400000" sy="-100000" algn="bl" rotWithShape="0"/>
          </a:effectLst>
          <a:scene3d>
            <a:camera prst="orthographicFront"/>
            <a:lightRig rig="threePt" dir="t"/>
          </a:scene3d>
          <a:sp3d extrusionH="165100"/>
        </p:spPr>
        <p:txBody>
          <a:bodyPr wrap="none" bIns="274320" anchor="b"/>
          <a:lstStyle>
            <a:lvl1pPr algn="ctr">
              <a:buNone/>
              <a:defRPr sz="1333" b="1">
                <a:solidFill>
                  <a:schemeClr val="tx1">
                    <a:lumMod val="50000"/>
                    <a:lumOff val="50000"/>
                  </a:schemeClr>
                </a:solidFill>
              </a:defRPr>
            </a:lvl1pPr>
          </a:lstStyle>
          <a:p>
            <a:r>
              <a:rPr lang="en-US"/>
              <a:t>Click Icon To Add Image</a:t>
            </a:r>
          </a:p>
        </p:txBody>
      </p:sp>
      <p:sp>
        <p:nvSpPr>
          <p:cNvPr id="9" name="Picture Placeholder 7"/>
          <p:cNvSpPr>
            <a:spLocks noGrp="1"/>
          </p:cNvSpPr>
          <p:nvPr>
            <p:ph type="pic" sz="quarter" idx="15" hasCustomPrompt="1"/>
          </p:nvPr>
        </p:nvSpPr>
        <p:spPr>
          <a:xfrm>
            <a:off x="1503823" y="2006601"/>
            <a:ext cx="3104763" cy="3110060"/>
          </a:xfrm>
          <a:prstGeom prst="ellipse">
            <a:avLst/>
          </a:prstGeom>
          <a:ln w="76200" cap="sq">
            <a:solidFill>
              <a:schemeClr val="bg1">
                <a:lumMod val="65000"/>
              </a:schemeClr>
            </a:solidFill>
            <a:miter lim="800000"/>
          </a:ln>
          <a:effectLst>
            <a:innerShdw blurRad="114300">
              <a:schemeClr val="bg1"/>
            </a:innerShdw>
            <a:reflection blurRad="6350" stA="52000" endA="300" endPos="35000" dir="5400000" sy="-100000" algn="bl" rotWithShape="0"/>
          </a:effectLst>
          <a:scene3d>
            <a:camera prst="orthographicFront"/>
            <a:lightRig rig="threePt" dir="t"/>
          </a:scene3d>
          <a:sp3d extrusionH="165100"/>
        </p:spPr>
        <p:txBody>
          <a:bodyPr wrap="none" bIns="274320" anchor="b"/>
          <a:lstStyle>
            <a:lvl1pPr algn="ctr">
              <a:buNone/>
              <a:defRPr sz="1333" b="1">
                <a:solidFill>
                  <a:schemeClr val="tx1">
                    <a:lumMod val="50000"/>
                    <a:lumOff val="50000"/>
                  </a:schemeClr>
                </a:solidFill>
              </a:defRPr>
            </a:lvl1pPr>
          </a:lstStyle>
          <a:p>
            <a:r>
              <a:rPr lang="en-US"/>
              <a:t>Click Icon To Add Image</a:t>
            </a:r>
          </a:p>
        </p:txBody>
      </p:sp>
    </p:spTree>
    <p:extLst>
      <p:ext uri="{BB962C8B-B14F-4D97-AF65-F5344CB8AC3E}">
        <p14:creationId xmlns:p14="http://schemas.microsoft.com/office/powerpoint/2010/main" val="158637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1000"/>
                                        <p:tgtEl>
                                          <p:spTgt spid="12"/>
                                        </p:tgtEl>
                                      </p:cBhvr>
                                    </p:animEffect>
                                  </p:childTnLst>
                                </p:cTn>
                              </p:par>
                            </p:childTnLst>
                          </p:cTn>
                        </p:par>
                        <p:par>
                          <p:cTn id="8" fill="hold">
                            <p:stCondLst>
                              <p:cond delay="1000"/>
                            </p:stCondLst>
                            <p:childTnLst>
                              <p:par>
                                <p:cTn id="9" presetID="2" presetClass="entr" presetSubtype="9"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9"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9"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0-#ppt_w/2"/>
                                          </p:val>
                                        </p:tav>
                                        <p:tav tm="100000">
                                          <p:val>
                                            <p:strVal val="#ppt_x"/>
                                          </p:val>
                                        </p:tav>
                                      </p:tavLst>
                                    </p:anim>
                                    <p:anim calcmode="lin" valueType="num">
                                      <p:cBhvr additive="base">
                                        <p:cTn id="22" dur="1000" fill="hold"/>
                                        <p:tgtEl>
                                          <p:spTgt spid="11"/>
                                        </p:tgtEl>
                                        <p:attrNameLst>
                                          <p:attrName>ppt_y</p:attrName>
                                        </p:attrNameLst>
                                      </p:cBhvr>
                                      <p:tavLst>
                                        <p:tav tm="0">
                                          <p:val>
                                            <p:strVal val="0-#ppt_h/2"/>
                                          </p:val>
                                        </p:tav>
                                        <p:tav tm="100000">
                                          <p:val>
                                            <p:strVal val="#ppt_y"/>
                                          </p:val>
                                        </p:tav>
                                      </p:tavLst>
                                    </p:anim>
                                  </p:childTnLst>
                                </p:cTn>
                              </p:par>
                            </p:childTnLst>
                          </p:cTn>
                        </p:par>
                        <p:par>
                          <p:cTn id="23" fill="hold">
                            <p:stCondLst>
                              <p:cond delay="4000"/>
                            </p:stCondLst>
                            <p:childTnLst>
                              <p:par>
                                <p:cTn id="24" presetID="2" presetClass="entr" presetSubtype="9"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000" fill="hold"/>
                                        <p:tgtEl>
                                          <p:spTgt spid="13"/>
                                        </p:tgtEl>
                                        <p:attrNameLst>
                                          <p:attrName>ppt_x</p:attrName>
                                        </p:attrNameLst>
                                      </p:cBhvr>
                                      <p:tavLst>
                                        <p:tav tm="0">
                                          <p:val>
                                            <p:strVal val="0-#ppt_w/2"/>
                                          </p:val>
                                        </p:tav>
                                        <p:tav tm="100000">
                                          <p:val>
                                            <p:strVal val="#ppt_x"/>
                                          </p:val>
                                        </p:tav>
                                      </p:tavLst>
                                    </p:anim>
                                    <p:anim calcmode="lin" valueType="num">
                                      <p:cBhvr additive="base">
                                        <p:cTn id="27"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1" grpId="0" animBg="1"/>
      <p:bldP spid="10" grpId="0" animBg="1"/>
      <p:bldP spid="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empty_p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035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Image Layou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01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BBFFC7-5AFF-4374-B478-E246B74FFF84}"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362264947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8/12/19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33155369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BBFFC7-5AFF-4374-B478-E246B74FFF84}" type="datetimeFigureOut">
              <a:rPr lang="en-US" smtClean="0"/>
              <a:t>8/12/19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25169700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BBFFC7-5AFF-4374-B478-E246B74FFF84}" type="datetimeFigureOut">
              <a:rPr lang="en-US" smtClean="0"/>
              <a:t>8/12/19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264323763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BBFFC7-5AFF-4374-B478-E246B74FFF84}" type="datetimeFigureOut">
              <a:rPr lang="en-US" smtClean="0"/>
              <a:t>8/12/19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225579098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BFFC7-5AFF-4374-B478-E246B74FFF84}" type="datetimeFigureOut">
              <a:rPr lang="en-US" smtClean="0"/>
              <a:t>8/12/19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4648889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BFFC7-5AFF-4374-B478-E246B74FFF84}" type="datetimeFigureOut">
              <a:rPr lang="en-US" smtClean="0"/>
              <a:t>8/12/19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8948140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BBFFC7-5AFF-4374-B478-E246B74FFF84}" type="datetimeFigureOut">
              <a:rPr lang="en-US" smtClean="0"/>
              <a:t>8/12/19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8779914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hyperlink" Target="http://powerpoint.sage-fox.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bg2">
              <a:lumMod val="25000"/>
              <a:alpha val="60000"/>
            </a:schemeClr>
          </a:solidFill>
          <a:ln>
            <a:noFill/>
          </a:ln>
          <a:scene3d>
            <a:camera prst="orthographicFront"/>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Test info</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BBFFC7-5AFF-4374-B478-E246B74FFF84}" type="datetimeFigureOut">
              <a:rPr lang="en-US" smtClean="0"/>
              <a:t>8/12/19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403D9-1EF9-4D83-8F99-27C64A2CC18F}" type="slidenum">
              <a:rPr lang="en-US" smtClean="0"/>
              <a:t>‹#›</a:t>
            </a:fld>
            <a:endParaRPr lang="en-US"/>
          </a:p>
        </p:txBody>
      </p:sp>
      <p:pic>
        <p:nvPicPr>
          <p:cNvPr id="14" name="Picture 13">
            <a:hlinkClick r:id="rId20"/>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762561" y="6756644"/>
            <a:ext cx="405993" cy="109728"/>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08978196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72" r:id="rId13"/>
    <p:sldLayoutId id="2147483696" r:id="rId14"/>
    <p:sldLayoutId id="2147483697" r:id="rId15"/>
    <p:sldLayoutId id="2147483698" r:id="rId16"/>
    <p:sldLayoutId id="2147483699" r:id="rId17"/>
    <p:sldLayoutId id="2147483700" r:id="rId18"/>
  </p:sldLayoutIdLst>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owerpoint.sage-fox.com/" TargetMode="External"/><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2.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898634" y="5860831"/>
            <a:ext cx="3793871" cy="448262"/>
            <a:chOff x="6359857" y="5845568"/>
            <a:chExt cx="3093977" cy="344122"/>
          </a:xfrm>
        </p:grpSpPr>
        <p:sp>
          <p:nvSpPr>
            <p:cNvPr id="16" name="Rounded Rectangle 9"/>
            <p:cNvSpPr/>
            <p:nvPr/>
          </p:nvSpPr>
          <p:spPr>
            <a:xfrm>
              <a:off x="6359858" y="5881913"/>
              <a:ext cx="3093976" cy="307777"/>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TextBox 18">
              <a:hlinkClick r:id="rId3"/>
            </p:cNvPr>
            <p:cNvSpPr txBox="1">
              <a:spLocks noChangeAspect="1"/>
            </p:cNvSpPr>
            <p:nvPr/>
          </p:nvSpPr>
          <p:spPr>
            <a:xfrm>
              <a:off x="6359857" y="5845568"/>
              <a:ext cx="3093976" cy="259901"/>
            </a:xfrm>
            <a:prstGeom prst="rect">
              <a:avLst/>
            </a:prstGeom>
            <a:noFill/>
            <a:effectLst/>
          </p:spPr>
          <p:txBody>
            <a:bodyPr wrap="square" rtlCol="0">
              <a:spAutoFit/>
            </a:bodyPr>
            <a:lstStyle/>
            <a:p>
              <a:pPr algn="ctr"/>
              <a:r>
                <a:rPr lang="en-US" sz="1600" i="1" dirty="0">
                  <a:solidFill>
                    <a:schemeClr val="bg1"/>
                  </a:solidFill>
                  <a:latin typeface="+mj-lt"/>
                  <a:cs typeface="Estrangelo Edessa" panose="03080600000000000000" pitchFamily="66" charset="0"/>
                </a:rPr>
                <a:t>By Benson Chen, August 07, 2019</a:t>
              </a:r>
            </a:p>
          </p:txBody>
        </p:sp>
      </p:grpSp>
      <p:grpSp>
        <p:nvGrpSpPr>
          <p:cNvPr id="10" name="Group 9"/>
          <p:cNvGrpSpPr/>
          <p:nvPr/>
        </p:nvGrpSpPr>
        <p:grpSpPr>
          <a:xfrm>
            <a:off x="-1" y="1604922"/>
            <a:ext cx="12192001" cy="2281278"/>
            <a:chOff x="-1" y="1604922"/>
            <a:chExt cx="12192001" cy="2281278"/>
          </a:xfrm>
        </p:grpSpPr>
        <p:grpSp>
          <p:nvGrpSpPr>
            <p:cNvPr id="6" name="Group 5"/>
            <p:cNvGrpSpPr>
              <a:grpSpLocks noChangeAspect="1"/>
            </p:cNvGrpSpPr>
            <p:nvPr/>
          </p:nvGrpSpPr>
          <p:grpSpPr>
            <a:xfrm>
              <a:off x="2895598" y="1604922"/>
              <a:ext cx="6400800" cy="2274245"/>
              <a:chOff x="1932564" y="2006600"/>
              <a:chExt cx="8326874" cy="2958587"/>
            </a:xfrm>
          </p:grpSpPr>
          <p:sp>
            <p:nvSpPr>
              <p:cNvPr id="21" name="Freeform 20"/>
              <p:cNvSpPr/>
              <p:nvPr/>
            </p:nvSpPr>
            <p:spPr bwMode="auto">
              <a:xfrm>
                <a:off x="1932564" y="2006600"/>
                <a:ext cx="1091065" cy="807925"/>
              </a:xfrm>
              <a:custGeom>
                <a:avLst/>
                <a:gdLst>
                  <a:gd name="connsiteX0" fmla="*/ 0 w 818299"/>
                  <a:gd name="connsiteY0" fmla="*/ 0 h 605944"/>
                  <a:gd name="connsiteX1" fmla="*/ 818299 w 818299"/>
                  <a:gd name="connsiteY1" fmla="*/ 0 h 605944"/>
                  <a:gd name="connsiteX2" fmla="*/ 818299 w 818299"/>
                  <a:gd name="connsiteY2" fmla="*/ 57159 h 605944"/>
                  <a:gd name="connsiteX3" fmla="*/ 57159 w 818299"/>
                  <a:gd name="connsiteY3" fmla="*/ 57159 h 605944"/>
                  <a:gd name="connsiteX4" fmla="*/ 57159 w 818299"/>
                  <a:gd name="connsiteY4" fmla="*/ 605944 h 605944"/>
                  <a:gd name="connsiteX5" fmla="*/ 0 w 818299"/>
                  <a:gd name="connsiteY5" fmla="*/ 605944 h 6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299" h="605944">
                    <a:moveTo>
                      <a:pt x="0" y="0"/>
                    </a:moveTo>
                    <a:lnTo>
                      <a:pt x="818299" y="0"/>
                    </a:lnTo>
                    <a:lnTo>
                      <a:pt x="818299" y="57159"/>
                    </a:lnTo>
                    <a:lnTo>
                      <a:pt x="57159" y="57159"/>
                    </a:lnTo>
                    <a:lnTo>
                      <a:pt x="57159" y="605944"/>
                    </a:lnTo>
                    <a:lnTo>
                      <a:pt x="0" y="605944"/>
                    </a:lnTo>
                    <a:close/>
                  </a:path>
                </a:pathLst>
              </a:custGeom>
              <a:solidFill>
                <a:schemeClr val="bg1"/>
              </a:solidFill>
              <a:ln w="9525">
                <a:noFill/>
                <a:round/>
                <a:headEnd/>
                <a:tailEnd/>
              </a:ln>
            </p:spPr>
            <p:txBody>
              <a:bodyPr vert="horz" wrap="square" lIns="121920" tIns="60960" rIns="121920" bIns="60960" numCol="1" rtlCol="0" anchor="t" anchorCtr="0" compatLnSpc="1">
                <a:prstTxWarp prst="textNoShape">
                  <a:avLst/>
                </a:prstTxWarp>
                <a:noAutofit/>
              </a:bodyPr>
              <a:lstStyle/>
              <a:p>
                <a:pPr algn="ctr"/>
                <a:endParaRPr lang="en-US" sz="2400" dirty="0"/>
              </a:p>
            </p:txBody>
          </p:sp>
          <p:sp>
            <p:nvSpPr>
              <p:cNvPr id="24" name="Freeform 23"/>
              <p:cNvSpPr/>
              <p:nvPr/>
            </p:nvSpPr>
            <p:spPr bwMode="auto">
              <a:xfrm flipH="1">
                <a:off x="9168373" y="2006600"/>
                <a:ext cx="1091065" cy="807925"/>
              </a:xfrm>
              <a:custGeom>
                <a:avLst/>
                <a:gdLst>
                  <a:gd name="connsiteX0" fmla="*/ 0 w 818299"/>
                  <a:gd name="connsiteY0" fmla="*/ 0 h 605944"/>
                  <a:gd name="connsiteX1" fmla="*/ 818299 w 818299"/>
                  <a:gd name="connsiteY1" fmla="*/ 0 h 605944"/>
                  <a:gd name="connsiteX2" fmla="*/ 818299 w 818299"/>
                  <a:gd name="connsiteY2" fmla="*/ 57159 h 605944"/>
                  <a:gd name="connsiteX3" fmla="*/ 57159 w 818299"/>
                  <a:gd name="connsiteY3" fmla="*/ 57159 h 605944"/>
                  <a:gd name="connsiteX4" fmla="*/ 57159 w 818299"/>
                  <a:gd name="connsiteY4" fmla="*/ 605944 h 605944"/>
                  <a:gd name="connsiteX5" fmla="*/ 0 w 818299"/>
                  <a:gd name="connsiteY5" fmla="*/ 605944 h 6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299" h="605944">
                    <a:moveTo>
                      <a:pt x="0" y="0"/>
                    </a:moveTo>
                    <a:lnTo>
                      <a:pt x="818299" y="0"/>
                    </a:lnTo>
                    <a:lnTo>
                      <a:pt x="818299" y="57159"/>
                    </a:lnTo>
                    <a:lnTo>
                      <a:pt x="57159" y="57159"/>
                    </a:lnTo>
                    <a:lnTo>
                      <a:pt x="57159" y="605944"/>
                    </a:lnTo>
                    <a:lnTo>
                      <a:pt x="0" y="605944"/>
                    </a:lnTo>
                    <a:close/>
                  </a:path>
                </a:pathLst>
              </a:custGeom>
              <a:solidFill>
                <a:schemeClr val="bg1"/>
              </a:solidFill>
              <a:ln w="9525">
                <a:noFill/>
                <a:round/>
                <a:headEnd/>
                <a:tailEnd/>
              </a:ln>
            </p:spPr>
            <p:txBody>
              <a:bodyPr vert="horz" wrap="square" lIns="121920" tIns="60960" rIns="121920" bIns="60960" numCol="1" rtlCol="0" anchor="t" anchorCtr="0" compatLnSpc="1">
                <a:prstTxWarp prst="textNoShape">
                  <a:avLst/>
                </a:prstTxWarp>
                <a:noAutofit/>
              </a:bodyPr>
              <a:lstStyle/>
              <a:p>
                <a:pPr algn="ctr"/>
                <a:endParaRPr lang="en-US" sz="2400" dirty="0"/>
              </a:p>
            </p:txBody>
          </p:sp>
          <p:sp>
            <p:nvSpPr>
              <p:cNvPr id="25" name="Freeform 24"/>
              <p:cNvSpPr/>
              <p:nvPr/>
            </p:nvSpPr>
            <p:spPr bwMode="auto">
              <a:xfrm flipV="1">
                <a:off x="1932564" y="4157262"/>
                <a:ext cx="1091065" cy="807925"/>
              </a:xfrm>
              <a:custGeom>
                <a:avLst/>
                <a:gdLst>
                  <a:gd name="connsiteX0" fmla="*/ 0 w 818299"/>
                  <a:gd name="connsiteY0" fmla="*/ 0 h 605944"/>
                  <a:gd name="connsiteX1" fmla="*/ 818299 w 818299"/>
                  <a:gd name="connsiteY1" fmla="*/ 0 h 605944"/>
                  <a:gd name="connsiteX2" fmla="*/ 818299 w 818299"/>
                  <a:gd name="connsiteY2" fmla="*/ 57159 h 605944"/>
                  <a:gd name="connsiteX3" fmla="*/ 57159 w 818299"/>
                  <a:gd name="connsiteY3" fmla="*/ 57159 h 605944"/>
                  <a:gd name="connsiteX4" fmla="*/ 57159 w 818299"/>
                  <a:gd name="connsiteY4" fmla="*/ 605944 h 605944"/>
                  <a:gd name="connsiteX5" fmla="*/ 0 w 818299"/>
                  <a:gd name="connsiteY5" fmla="*/ 605944 h 6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299" h="605944">
                    <a:moveTo>
                      <a:pt x="0" y="0"/>
                    </a:moveTo>
                    <a:lnTo>
                      <a:pt x="818299" y="0"/>
                    </a:lnTo>
                    <a:lnTo>
                      <a:pt x="818299" y="57159"/>
                    </a:lnTo>
                    <a:lnTo>
                      <a:pt x="57159" y="57159"/>
                    </a:lnTo>
                    <a:lnTo>
                      <a:pt x="57159" y="605944"/>
                    </a:lnTo>
                    <a:lnTo>
                      <a:pt x="0" y="605944"/>
                    </a:lnTo>
                    <a:close/>
                  </a:path>
                </a:pathLst>
              </a:custGeom>
              <a:solidFill>
                <a:schemeClr val="bg1"/>
              </a:solidFill>
              <a:ln w="9525">
                <a:noFill/>
                <a:round/>
                <a:headEnd/>
                <a:tailEnd/>
              </a:ln>
            </p:spPr>
            <p:txBody>
              <a:bodyPr vert="horz" wrap="square" lIns="121920" tIns="60960" rIns="121920" bIns="60960" numCol="1" rtlCol="0" anchor="t" anchorCtr="0" compatLnSpc="1">
                <a:prstTxWarp prst="textNoShape">
                  <a:avLst/>
                </a:prstTxWarp>
                <a:noAutofit/>
              </a:bodyPr>
              <a:lstStyle/>
              <a:p>
                <a:pPr algn="ctr"/>
                <a:endParaRPr lang="en-US" sz="2400" dirty="0"/>
              </a:p>
            </p:txBody>
          </p:sp>
          <p:sp>
            <p:nvSpPr>
              <p:cNvPr id="26" name="Freeform 25"/>
              <p:cNvSpPr/>
              <p:nvPr/>
            </p:nvSpPr>
            <p:spPr bwMode="auto">
              <a:xfrm flipH="1" flipV="1">
                <a:off x="9168373" y="4157262"/>
                <a:ext cx="1091065" cy="807925"/>
              </a:xfrm>
              <a:custGeom>
                <a:avLst/>
                <a:gdLst>
                  <a:gd name="connsiteX0" fmla="*/ 0 w 818299"/>
                  <a:gd name="connsiteY0" fmla="*/ 0 h 605944"/>
                  <a:gd name="connsiteX1" fmla="*/ 818299 w 818299"/>
                  <a:gd name="connsiteY1" fmla="*/ 0 h 605944"/>
                  <a:gd name="connsiteX2" fmla="*/ 818299 w 818299"/>
                  <a:gd name="connsiteY2" fmla="*/ 57159 h 605944"/>
                  <a:gd name="connsiteX3" fmla="*/ 57159 w 818299"/>
                  <a:gd name="connsiteY3" fmla="*/ 57159 h 605944"/>
                  <a:gd name="connsiteX4" fmla="*/ 57159 w 818299"/>
                  <a:gd name="connsiteY4" fmla="*/ 605944 h 605944"/>
                  <a:gd name="connsiteX5" fmla="*/ 0 w 818299"/>
                  <a:gd name="connsiteY5" fmla="*/ 605944 h 60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8299" h="605944">
                    <a:moveTo>
                      <a:pt x="0" y="0"/>
                    </a:moveTo>
                    <a:lnTo>
                      <a:pt x="818299" y="0"/>
                    </a:lnTo>
                    <a:lnTo>
                      <a:pt x="818299" y="57159"/>
                    </a:lnTo>
                    <a:lnTo>
                      <a:pt x="57159" y="57159"/>
                    </a:lnTo>
                    <a:lnTo>
                      <a:pt x="57159" y="605944"/>
                    </a:lnTo>
                    <a:lnTo>
                      <a:pt x="0" y="605944"/>
                    </a:lnTo>
                    <a:close/>
                  </a:path>
                </a:pathLst>
              </a:custGeom>
              <a:solidFill>
                <a:schemeClr val="bg1"/>
              </a:solidFill>
              <a:ln w="9525">
                <a:noFill/>
                <a:round/>
                <a:headEnd/>
                <a:tailEnd/>
              </a:ln>
            </p:spPr>
            <p:txBody>
              <a:bodyPr vert="horz" wrap="square" lIns="121920" tIns="60960" rIns="121920" bIns="60960" numCol="1" rtlCol="0" anchor="t" anchorCtr="0" compatLnSpc="1">
                <a:prstTxWarp prst="textNoShape">
                  <a:avLst/>
                </a:prstTxWarp>
                <a:noAutofit/>
              </a:bodyPr>
              <a:lstStyle/>
              <a:p>
                <a:pPr algn="ctr"/>
                <a:endParaRPr lang="en-US" sz="2400" dirty="0"/>
              </a:p>
            </p:txBody>
          </p:sp>
        </p:grpSp>
        <p:sp>
          <p:nvSpPr>
            <p:cNvPr id="7" name="Rectangle 6"/>
            <p:cNvSpPr/>
            <p:nvPr/>
          </p:nvSpPr>
          <p:spPr>
            <a:xfrm>
              <a:off x="2895599" y="1604922"/>
              <a:ext cx="6400800" cy="228127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 y="1894173"/>
              <a:ext cx="12192000" cy="769441"/>
            </a:xfrm>
            <a:prstGeom prst="rect">
              <a:avLst/>
            </a:prstGeom>
            <a:noFill/>
          </p:spPr>
          <p:txBody>
            <a:bodyPr wrap="square" rtlCol="0">
              <a:spAutoFit/>
            </a:bodyPr>
            <a:lstStyle/>
            <a:p>
              <a:pPr algn="ctr"/>
              <a:r>
                <a:rPr lang="en-US" sz="4400" dirty="0">
                  <a:solidFill>
                    <a:schemeClr val="bg1"/>
                  </a:solidFill>
                  <a:cs typeface="Estrangelo Edessa" panose="03080600000000000000" pitchFamily="66" charset="0"/>
                </a:rPr>
                <a:t>Funded Projects</a:t>
              </a:r>
            </a:p>
          </p:txBody>
        </p:sp>
        <p:sp>
          <p:nvSpPr>
            <p:cNvPr id="14" name="TextBox 13"/>
            <p:cNvSpPr txBox="1"/>
            <p:nvPr/>
          </p:nvSpPr>
          <p:spPr>
            <a:xfrm>
              <a:off x="1" y="2708740"/>
              <a:ext cx="12191999" cy="533480"/>
            </a:xfrm>
            <a:prstGeom prst="rect">
              <a:avLst/>
            </a:prstGeom>
            <a:noFill/>
          </p:spPr>
          <p:txBody>
            <a:bodyPr wrap="square" rtlCol="0">
              <a:noAutofit/>
            </a:bodyPr>
            <a:lstStyle/>
            <a:p>
              <a:pPr algn="ctr"/>
              <a:r>
                <a:rPr lang="en-US" sz="2800" dirty="0">
                  <a:solidFill>
                    <a:schemeClr val="bg1"/>
                  </a:solidFill>
                  <a:latin typeface="+mj-lt"/>
                  <a:cs typeface="Estrangelo Edessa" panose="03080600000000000000" pitchFamily="66" charset="0"/>
                </a:rPr>
                <a:t>- Knowing the Probability is Helpful-</a:t>
              </a:r>
            </a:p>
          </p:txBody>
        </p:sp>
      </p:grpSp>
    </p:spTree>
    <p:extLst>
      <p:ext uri="{BB962C8B-B14F-4D97-AF65-F5344CB8AC3E}">
        <p14:creationId xmlns:p14="http://schemas.microsoft.com/office/powerpoint/2010/main" val="60146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C92FBA-6990-B64D-9C6F-B83B94436336}"/>
              </a:ext>
            </a:extLst>
          </p:cNvPr>
          <p:cNvSpPr/>
          <p:nvPr/>
        </p:nvSpPr>
        <p:spPr>
          <a:xfrm>
            <a:off x="4009465" y="845927"/>
            <a:ext cx="3825599" cy="1107996"/>
          </a:xfrm>
          <a:prstGeom prst="rect">
            <a:avLst/>
          </a:prstGeom>
          <a:noFill/>
        </p:spPr>
        <p:txBody>
          <a:bodyPr wrap="none" lIns="91440" tIns="45720" rIns="91440" bIns="45720">
            <a:spAutoFit/>
          </a:bodyPr>
          <a:lstStyle/>
          <a:p>
            <a:pPr algn="ctr"/>
            <a:r>
              <a:rPr 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Tree>
    <p:extLst>
      <p:ext uri="{BB962C8B-B14F-4D97-AF65-F5344CB8AC3E}">
        <p14:creationId xmlns:p14="http://schemas.microsoft.com/office/powerpoint/2010/main" val="110662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49" name="Rectangle 48"/>
          <p:cNvSpPr/>
          <p:nvPr/>
        </p:nvSpPr>
        <p:spPr bwMode="auto">
          <a:xfrm>
            <a:off x="0" y="995174"/>
            <a:ext cx="12192000" cy="5573093"/>
          </a:xfrm>
          <a:prstGeom prst="rect">
            <a:avLst/>
          </a:prstGeom>
          <a:solidFill>
            <a:schemeClr val="bg1">
              <a:lumMod val="85000"/>
              <a:alpha val="75000"/>
            </a:schemeClr>
          </a:solidFill>
          <a:ln w="63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24" name="Shape 23"/>
          <p:cNvSpPr/>
          <p:nvPr/>
        </p:nvSpPr>
        <p:spPr>
          <a:xfrm>
            <a:off x="1316421" y="3039523"/>
            <a:ext cx="2505479" cy="2505479"/>
          </a:xfrm>
          <a:prstGeom prst="leftCircularArrow">
            <a:avLst>
              <a:gd name="adj1" fmla="val 3852"/>
              <a:gd name="adj2" fmla="val 482024"/>
              <a:gd name="adj3" fmla="val 2257535"/>
              <a:gd name="adj4" fmla="val 9024489"/>
              <a:gd name="adj5" fmla="val 4494"/>
            </a:avLst>
          </a:prstGeom>
          <a:solidFill>
            <a:srgbClr val="405B7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Circular Arrow 26"/>
          <p:cNvSpPr/>
          <p:nvPr/>
        </p:nvSpPr>
        <p:spPr>
          <a:xfrm>
            <a:off x="5264583" y="1287926"/>
            <a:ext cx="2775375" cy="2775375"/>
          </a:xfrm>
          <a:prstGeom prst="circularArrow">
            <a:avLst>
              <a:gd name="adj1" fmla="val 3478"/>
              <a:gd name="adj2" fmla="val 431259"/>
              <a:gd name="adj3" fmla="val 19393231"/>
              <a:gd name="adj4" fmla="val 12575511"/>
              <a:gd name="adj5" fmla="val 4057"/>
            </a:avLst>
          </a:prstGeom>
          <a:solidFill>
            <a:srgbClr val="405B7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Shape 29"/>
          <p:cNvSpPr/>
          <p:nvPr/>
        </p:nvSpPr>
        <p:spPr>
          <a:xfrm>
            <a:off x="7479632" y="3016880"/>
            <a:ext cx="2505479" cy="2505479"/>
          </a:xfrm>
          <a:prstGeom prst="leftCircularArrow">
            <a:avLst>
              <a:gd name="adj1" fmla="val 3852"/>
              <a:gd name="adj2" fmla="val 482024"/>
              <a:gd name="adj3" fmla="val 2257535"/>
              <a:gd name="adj4" fmla="val 9024489"/>
              <a:gd name="adj5" fmla="val 4494"/>
            </a:avLst>
          </a:prstGeom>
          <a:solidFill>
            <a:srgbClr val="405B7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2" name="Group 11"/>
          <p:cNvGrpSpPr/>
          <p:nvPr/>
        </p:nvGrpSpPr>
        <p:grpSpPr>
          <a:xfrm>
            <a:off x="9611838" y="1330790"/>
            <a:ext cx="2427965" cy="3803465"/>
            <a:chOff x="8973693" y="1697398"/>
            <a:chExt cx="2474139" cy="3089816"/>
          </a:xfrm>
        </p:grpSpPr>
        <p:sp>
          <p:nvSpPr>
            <p:cNvPr id="32" name="Rounded Rectangle 31"/>
            <p:cNvSpPr/>
            <p:nvPr/>
          </p:nvSpPr>
          <p:spPr>
            <a:xfrm>
              <a:off x="9132324" y="2755871"/>
              <a:ext cx="2156878" cy="2031343"/>
            </a:xfrm>
            <a:prstGeom prst="roundRect">
              <a:avLst>
                <a:gd name="adj" fmla="val 10000"/>
              </a:avLst>
            </a:prstGeom>
            <a:noFill/>
            <a:ln>
              <a:solidFill>
                <a:srgbClr val="00B0F0"/>
              </a:solidFill>
            </a:ln>
            <a:effectLst>
              <a:outerShdw blurRad="50800" dist="38100" dir="2700000" algn="tl" rotWithShape="0">
                <a:prstClr val="black">
                  <a:alpha val="40000"/>
                </a:prstClr>
              </a:outerShdw>
            </a:effectLst>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Freeform 32"/>
            <p:cNvSpPr/>
            <p:nvPr/>
          </p:nvSpPr>
          <p:spPr>
            <a:xfrm>
              <a:off x="8973693" y="1697398"/>
              <a:ext cx="2474139" cy="1140334"/>
            </a:xfrm>
            <a:custGeom>
              <a:avLst/>
              <a:gdLst>
                <a:gd name="connsiteX0" fmla="*/ 0 w 1877538"/>
                <a:gd name="connsiteY0" fmla="*/ 74663 h 746634"/>
                <a:gd name="connsiteX1" fmla="*/ 74663 w 1877538"/>
                <a:gd name="connsiteY1" fmla="*/ 0 h 746634"/>
                <a:gd name="connsiteX2" fmla="*/ 1802875 w 1877538"/>
                <a:gd name="connsiteY2" fmla="*/ 0 h 746634"/>
                <a:gd name="connsiteX3" fmla="*/ 1877538 w 1877538"/>
                <a:gd name="connsiteY3" fmla="*/ 74663 h 746634"/>
                <a:gd name="connsiteX4" fmla="*/ 1877538 w 1877538"/>
                <a:gd name="connsiteY4" fmla="*/ 671971 h 746634"/>
                <a:gd name="connsiteX5" fmla="*/ 1802875 w 1877538"/>
                <a:gd name="connsiteY5" fmla="*/ 746634 h 746634"/>
                <a:gd name="connsiteX6" fmla="*/ 74663 w 1877538"/>
                <a:gd name="connsiteY6" fmla="*/ 746634 h 746634"/>
                <a:gd name="connsiteX7" fmla="*/ 0 w 1877538"/>
                <a:gd name="connsiteY7" fmla="*/ 671971 h 746634"/>
                <a:gd name="connsiteX8" fmla="*/ 0 w 1877538"/>
                <a:gd name="connsiteY8" fmla="*/ 74663 h 74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7538" h="746634">
                  <a:moveTo>
                    <a:pt x="0" y="74663"/>
                  </a:moveTo>
                  <a:cubicBezTo>
                    <a:pt x="0" y="33428"/>
                    <a:pt x="33428" y="0"/>
                    <a:pt x="74663" y="0"/>
                  </a:cubicBezTo>
                  <a:lnTo>
                    <a:pt x="1802875" y="0"/>
                  </a:lnTo>
                  <a:cubicBezTo>
                    <a:pt x="1844110" y="0"/>
                    <a:pt x="1877538" y="33428"/>
                    <a:pt x="1877538" y="74663"/>
                  </a:cubicBezTo>
                  <a:lnTo>
                    <a:pt x="1877538" y="671971"/>
                  </a:lnTo>
                  <a:cubicBezTo>
                    <a:pt x="1877538" y="713206"/>
                    <a:pt x="1844110" y="746634"/>
                    <a:pt x="1802875" y="746634"/>
                  </a:cubicBezTo>
                  <a:lnTo>
                    <a:pt x="74663" y="746634"/>
                  </a:lnTo>
                  <a:cubicBezTo>
                    <a:pt x="33428" y="746634"/>
                    <a:pt x="0" y="713206"/>
                    <a:pt x="0" y="671971"/>
                  </a:cubicBezTo>
                  <a:lnTo>
                    <a:pt x="0" y="74663"/>
                  </a:lnTo>
                  <a:close/>
                </a:path>
              </a:pathLst>
            </a:custGeom>
            <a:solidFill>
              <a:srgbClr val="00B0F0"/>
            </a:solidFill>
            <a:ln>
              <a:noFill/>
            </a:ln>
            <a:effectLst>
              <a:outerShdw blurRad="50800" dist="38100" dir="8100000" algn="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48" tIns="42188" rIns="52348" bIns="42188" numCol="1" spcCol="1270" anchor="ctr" anchorCtr="0">
              <a:noAutofit/>
            </a:bodyPr>
            <a:lstStyle/>
            <a:p>
              <a:pPr lvl="0" algn="ctr" defTabSz="711200">
                <a:lnSpc>
                  <a:spcPct val="90000"/>
                </a:lnSpc>
                <a:spcBef>
                  <a:spcPct val="0"/>
                </a:spcBef>
                <a:spcAft>
                  <a:spcPct val="35000"/>
                </a:spcAft>
              </a:pPr>
              <a:r>
                <a:rPr lang="en-US" b="1" kern="1200" dirty="0">
                  <a:solidFill>
                    <a:schemeClr val="bg1"/>
                  </a:solidFill>
                  <a:ea typeface="Open Sans" pitchFamily="34" charset="0"/>
                  <a:cs typeface="Open Sans" pitchFamily="34" charset="0"/>
                </a:rPr>
                <a:t>Teachers:</a:t>
              </a:r>
            </a:p>
            <a:p>
              <a:pPr lvl="0" algn="ctr" defTabSz="711200">
                <a:lnSpc>
                  <a:spcPct val="90000"/>
                </a:lnSpc>
                <a:spcBef>
                  <a:spcPct val="0"/>
                </a:spcBef>
                <a:spcAft>
                  <a:spcPct val="35000"/>
                </a:spcAft>
              </a:pPr>
              <a:r>
                <a:rPr lang="en-US" kern="1200" dirty="0">
                  <a:solidFill>
                    <a:schemeClr val="bg1"/>
                  </a:solidFill>
                  <a:ea typeface="Open Sans" pitchFamily="34" charset="0"/>
                  <a:cs typeface="Open Sans" pitchFamily="34" charset="0"/>
                </a:rPr>
                <a:t> Thank you letter to donors</a:t>
              </a:r>
            </a:p>
            <a:p>
              <a:pPr lvl="0" algn="ctr" defTabSz="711200">
                <a:lnSpc>
                  <a:spcPct val="90000"/>
                </a:lnSpc>
                <a:spcBef>
                  <a:spcPct val="0"/>
                </a:spcBef>
                <a:spcAft>
                  <a:spcPct val="35000"/>
                </a:spcAft>
              </a:pPr>
              <a:r>
                <a:rPr lang="en-US" kern="1200" dirty="0">
                  <a:solidFill>
                    <a:schemeClr val="bg1"/>
                  </a:solidFill>
                  <a:ea typeface="Open Sans" pitchFamily="34" charset="0"/>
                  <a:cs typeface="Open Sans" pitchFamily="34" charset="0"/>
                </a:rPr>
                <a:t>Report on how each dollar was spent.</a:t>
              </a:r>
            </a:p>
          </p:txBody>
        </p:sp>
      </p:grpSp>
      <p:grpSp>
        <p:nvGrpSpPr>
          <p:cNvPr id="4" name="Group 3"/>
          <p:cNvGrpSpPr/>
          <p:nvPr/>
        </p:nvGrpSpPr>
        <p:grpSpPr>
          <a:xfrm>
            <a:off x="3591832" y="1022752"/>
            <a:ext cx="2176016" cy="4180520"/>
            <a:chOff x="6283919" y="1689552"/>
            <a:chExt cx="2217139" cy="2808467"/>
          </a:xfrm>
        </p:grpSpPr>
        <p:sp>
          <p:nvSpPr>
            <p:cNvPr id="29" name="Freeform 28"/>
            <p:cNvSpPr/>
            <p:nvPr/>
          </p:nvSpPr>
          <p:spPr>
            <a:xfrm>
              <a:off x="6325800" y="2755871"/>
              <a:ext cx="2112230" cy="1742148"/>
            </a:xfrm>
            <a:custGeom>
              <a:avLst/>
              <a:gdLst>
                <a:gd name="connsiteX0" fmla="*/ 0 w 2112230"/>
                <a:gd name="connsiteY0" fmla="*/ 174215 h 1742148"/>
                <a:gd name="connsiteX1" fmla="*/ 174215 w 2112230"/>
                <a:gd name="connsiteY1" fmla="*/ 0 h 1742148"/>
                <a:gd name="connsiteX2" fmla="*/ 1938015 w 2112230"/>
                <a:gd name="connsiteY2" fmla="*/ 0 h 1742148"/>
                <a:gd name="connsiteX3" fmla="*/ 2112230 w 2112230"/>
                <a:gd name="connsiteY3" fmla="*/ 174215 h 1742148"/>
                <a:gd name="connsiteX4" fmla="*/ 2112230 w 2112230"/>
                <a:gd name="connsiteY4" fmla="*/ 1567933 h 1742148"/>
                <a:gd name="connsiteX5" fmla="*/ 1938015 w 2112230"/>
                <a:gd name="connsiteY5" fmla="*/ 1742148 h 1742148"/>
                <a:gd name="connsiteX6" fmla="*/ 174215 w 2112230"/>
                <a:gd name="connsiteY6" fmla="*/ 1742148 h 1742148"/>
                <a:gd name="connsiteX7" fmla="*/ 0 w 2112230"/>
                <a:gd name="connsiteY7" fmla="*/ 1567933 h 1742148"/>
                <a:gd name="connsiteX8" fmla="*/ 0 w 2112230"/>
                <a:gd name="connsiteY8" fmla="*/ 174215 h 174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2230" h="1742148">
                  <a:moveTo>
                    <a:pt x="0" y="174215"/>
                  </a:moveTo>
                  <a:cubicBezTo>
                    <a:pt x="0" y="77999"/>
                    <a:pt x="77999" y="0"/>
                    <a:pt x="174215" y="0"/>
                  </a:cubicBezTo>
                  <a:lnTo>
                    <a:pt x="1938015" y="0"/>
                  </a:lnTo>
                  <a:cubicBezTo>
                    <a:pt x="2034231" y="0"/>
                    <a:pt x="2112230" y="77999"/>
                    <a:pt x="2112230" y="174215"/>
                  </a:cubicBezTo>
                  <a:lnTo>
                    <a:pt x="2112230" y="1567933"/>
                  </a:lnTo>
                  <a:cubicBezTo>
                    <a:pt x="2112230" y="1664149"/>
                    <a:pt x="2034231" y="1742148"/>
                    <a:pt x="1938015" y="1742148"/>
                  </a:cubicBezTo>
                  <a:lnTo>
                    <a:pt x="174215" y="1742148"/>
                  </a:lnTo>
                  <a:cubicBezTo>
                    <a:pt x="77999" y="1742148"/>
                    <a:pt x="0" y="1664149"/>
                    <a:pt x="0" y="1567933"/>
                  </a:cubicBezTo>
                  <a:lnTo>
                    <a:pt x="0" y="174215"/>
                  </a:lnTo>
                  <a:close/>
                </a:path>
              </a:pathLst>
            </a:custGeom>
            <a:noFill/>
            <a:ln>
              <a:solidFill>
                <a:schemeClr val="accent6">
                  <a:lumMod val="75000"/>
                </a:schemeClr>
              </a:solidFill>
            </a:ln>
            <a:effectLst>
              <a:outerShdw blurRad="50800" dist="38100" dir="2700000" algn="tl" rotWithShape="0">
                <a:prstClr val="black">
                  <a:alpha val="40000"/>
                </a:prstClr>
              </a:outerShdw>
            </a:effectLst>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3917" tIns="163917" rIns="163917" bIns="537235" numCol="1" spcCol="1270" anchor="t" anchorCtr="0">
              <a:noAutofit/>
            </a:bodyPr>
            <a:lstStyle/>
            <a:p>
              <a:pPr marL="228600" lvl="1" indent="-228600" algn="l" defTabSz="889000">
                <a:lnSpc>
                  <a:spcPct val="90000"/>
                </a:lnSpc>
                <a:spcBef>
                  <a:spcPct val="0"/>
                </a:spcBef>
                <a:spcAft>
                  <a:spcPct val="15000"/>
                </a:spcAft>
                <a:buChar char="••"/>
              </a:pPr>
              <a:endParaRPr lang="en-US" sz="2000" b="1" kern="1200" dirty="0">
                <a:solidFill>
                  <a:schemeClr val="bg1"/>
                </a:solidFill>
                <a:latin typeface="Lato" panose="020F0502020204030203" pitchFamily="34" charset="0"/>
                <a:ea typeface="Open Sans" pitchFamily="34" charset="0"/>
                <a:cs typeface="Open Sans" pitchFamily="34" charset="0"/>
              </a:endParaRPr>
            </a:p>
            <a:p>
              <a:pPr marL="228600" lvl="1" indent="-228600" algn="l" defTabSz="889000">
                <a:lnSpc>
                  <a:spcPct val="90000"/>
                </a:lnSpc>
                <a:spcBef>
                  <a:spcPct val="0"/>
                </a:spcBef>
                <a:spcAft>
                  <a:spcPct val="15000"/>
                </a:spcAft>
                <a:buChar char="••"/>
              </a:pPr>
              <a:endParaRPr lang="en-US" sz="2000" b="1" kern="1200" dirty="0">
                <a:solidFill>
                  <a:schemeClr val="bg1"/>
                </a:solidFill>
                <a:latin typeface="Lato" panose="020F0502020204030203" pitchFamily="34" charset="0"/>
                <a:ea typeface="Open Sans" pitchFamily="34" charset="0"/>
                <a:cs typeface="Open Sans" pitchFamily="34" charset="0"/>
              </a:endParaRPr>
            </a:p>
          </p:txBody>
        </p:sp>
        <p:sp>
          <p:nvSpPr>
            <p:cNvPr id="31" name="Freeform 30"/>
            <p:cNvSpPr/>
            <p:nvPr/>
          </p:nvSpPr>
          <p:spPr>
            <a:xfrm>
              <a:off x="6283919" y="1689552"/>
              <a:ext cx="2217139" cy="1240210"/>
            </a:xfrm>
            <a:custGeom>
              <a:avLst/>
              <a:gdLst>
                <a:gd name="connsiteX0" fmla="*/ 0 w 1877538"/>
                <a:gd name="connsiteY0" fmla="*/ 74663 h 746634"/>
                <a:gd name="connsiteX1" fmla="*/ 74663 w 1877538"/>
                <a:gd name="connsiteY1" fmla="*/ 0 h 746634"/>
                <a:gd name="connsiteX2" fmla="*/ 1802875 w 1877538"/>
                <a:gd name="connsiteY2" fmla="*/ 0 h 746634"/>
                <a:gd name="connsiteX3" fmla="*/ 1877538 w 1877538"/>
                <a:gd name="connsiteY3" fmla="*/ 74663 h 746634"/>
                <a:gd name="connsiteX4" fmla="*/ 1877538 w 1877538"/>
                <a:gd name="connsiteY4" fmla="*/ 671971 h 746634"/>
                <a:gd name="connsiteX5" fmla="*/ 1802875 w 1877538"/>
                <a:gd name="connsiteY5" fmla="*/ 746634 h 746634"/>
                <a:gd name="connsiteX6" fmla="*/ 74663 w 1877538"/>
                <a:gd name="connsiteY6" fmla="*/ 746634 h 746634"/>
                <a:gd name="connsiteX7" fmla="*/ 0 w 1877538"/>
                <a:gd name="connsiteY7" fmla="*/ 671971 h 746634"/>
                <a:gd name="connsiteX8" fmla="*/ 0 w 1877538"/>
                <a:gd name="connsiteY8" fmla="*/ 74663 h 74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7538" h="746634">
                  <a:moveTo>
                    <a:pt x="0" y="74663"/>
                  </a:moveTo>
                  <a:cubicBezTo>
                    <a:pt x="0" y="33428"/>
                    <a:pt x="33428" y="0"/>
                    <a:pt x="74663" y="0"/>
                  </a:cubicBezTo>
                  <a:lnTo>
                    <a:pt x="1802875" y="0"/>
                  </a:lnTo>
                  <a:cubicBezTo>
                    <a:pt x="1844110" y="0"/>
                    <a:pt x="1877538" y="33428"/>
                    <a:pt x="1877538" y="74663"/>
                  </a:cubicBezTo>
                  <a:lnTo>
                    <a:pt x="1877538" y="671971"/>
                  </a:lnTo>
                  <a:cubicBezTo>
                    <a:pt x="1877538" y="713206"/>
                    <a:pt x="1844110" y="746634"/>
                    <a:pt x="1802875" y="746634"/>
                  </a:cubicBezTo>
                  <a:lnTo>
                    <a:pt x="74663" y="746634"/>
                  </a:lnTo>
                  <a:cubicBezTo>
                    <a:pt x="33428" y="746634"/>
                    <a:pt x="0" y="713206"/>
                    <a:pt x="0" y="671971"/>
                  </a:cubicBezTo>
                  <a:lnTo>
                    <a:pt x="0" y="74663"/>
                  </a:lnTo>
                  <a:close/>
                </a:path>
              </a:pathLst>
            </a:custGeom>
            <a:solidFill>
              <a:schemeClr val="accent6">
                <a:lumMod val="75000"/>
              </a:schemeClr>
            </a:solidFill>
            <a:ln>
              <a:noFill/>
            </a:ln>
            <a:effectLst>
              <a:outerShdw blurRad="50800" dist="38100" dir="13500000" algn="b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48" tIns="42188" rIns="52348" bIns="42188" numCol="1" spcCol="1270" anchor="ctr" anchorCtr="0">
              <a:noAutofit/>
            </a:bodyPr>
            <a:lstStyle/>
            <a:p>
              <a:pPr lvl="0" algn="ctr" defTabSz="711200">
                <a:lnSpc>
                  <a:spcPct val="90000"/>
                </a:lnSpc>
                <a:spcBef>
                  <a:spcPct val="0"/>
                </a:spcBef>
                <a:spcAft>
                  <a:spcPct val="35000"/>
                </a:spcAft>
              </a:pPr>
              <a:r>
                <a:rPr lang="en-US" b="1" dirty="0">
                  <a:solidFill>
                    <a:schemeClr val="bg1"/>
                  </a:solidFill>
                  <a:ea typeface="Open Sans" pitchFamily="34" charset="0"/>
                  <a:cs typeface="Open Sans" pitchFamily="34" charset="0"/>
                </a:rPr>
                <a:t>Donors:</a:t>
              </a:r>
            </a:p>
            <a:p>
              <a:pPr lvl="0" algn="ctr" defTabSz="711200">
                <a:lnSpc>
                  <a:spcPct val="90000"/>
                </a:lnSpc>
                <a:spcBef>
                  <a:spcPct val="0"/>
                </a:spcBef>
                <a:spcAft>
                  <a:spcPct val="35000"/>
                </a:spcAft>
              </a:pPr>
              <a:r>
                <a:rPr lang="en-US" b="1" dirty="0">
                  <a:solidFill>
                    <a:schemeClr val="bg1"/>
                  </a:solidFill>
                  <a:ea typeface="Open Sans" pitchFamily="34" charset="0"/>
                  <a:cs typeface="Open Sans" pitchFamily="34" charset="0"/>
                </a:rPr>
                <a:t> </a:t>
              </a:r>
              <a:r>
                <a:rPr lang="en-US" dirty="0">
                  <a:solidFill>
                    <a:schemeClr val="bg1"/>
                  </a:solidFill>
                  <a:ea typeface="Open Sans" pitchFamily="34" charset="0"/>
                  <a:cs typeface="Open Sans" pitchFamily="34" charset="0"/>
                </a:rPr>
                <a:t>Find </a:t>
              </a:r>
              <a:r>
                <a:rPr lang="en-US" kern="1200" dirty="0">
                  <a:solidFill>
                    <a:schemeClr val="bg1"/>
                  </a:solidFill>
                  <a:ea typeface="Open Sans" pitchFamily="34" charset="0"/>
                  <a:cs typeface="Open Sans" pitchFamily="34" charset="0"/>
                </a:rPr>
                <a:t>projects that they want to support</a:t>
              </a:r>
            </a:p>
            <a:p>
              <a:pPr lvl="0" algn="ctr" defTabSz="711200">
                <a:lnSpc>
                  <a:spcPct val="90000"/>
                </a:lnSpc>
                <a:spcBef>
                  <a:spcPct val="0"/>
                </a:spcBef>
                <a:spcAft>
                  <a:spcPct val="35000"/>
                </a:spcAft>
              </a:pPr>
              <a:r>
                <a:rPr lang="en-US" dirty="0">
                  <a:solidFill>
                    <a:schemeClr val="bg1"/>
                  </a:solidFill>
                  <a:ea typeface="Open Sans" pitchFamily="34" charset="0"/>
                  <a:cs typeface="Open Sans" pitchFamily="34" charset="0"/>
                </a:rPr>
                <a:t>Option of allocate 15% donation to </a:t>
              </a:r>
              <a:r>
                <a:rPr lang="en-US" dirty="0" err="1">
                  <a:solidFill>
                    <a:schemeClr val="bg1"/>
                  </a:solidFill>
                  <a:ea typeface="Open Sans" pitchFamily="34" charset="0"/>
                  <a:cs typeface="Open Sans" pitchFamily="34" charset="0"/>
                </a:rPr>
                <a:t>DonorsChoose</a:t>
              </a:r>
              <a:r>
                <a:rPr lang="en-US" dirty="0">
                  <a:solidFill>
                    <a:schemeClr val="bg1"/>
                  </a:solidFill>
                  <a:ea typeface="Open Sans" pitchFamily="34" charset="0"/>
                  <a:cs typeface="Open Sans" pitchFamily="34" charset="0"/>
                </a:rPr>
                <a:t> </a:t>
              </a:r>
              <a:endParaRPr lang="en-US" kern="1200" dirty="0">
                <a:solidFill>
                  <a:schemeClr val="bg1"/>
                </a:solidFill>
                <a:ea typeface="Open Sans" pitchFamily="34" charset="0"/>
                <a:cs typeface="Open Sans" pitchFamily="34" charset="0"/>
              </a:endParaRPr>
            </a:p>
          </p:txBody>
        </p:sp>
      </p:grpSp>
      <p:grpSp>
        <p:nvGrpSpPr>
          <p:cNvPr id="2" name="Group 1"/>
          <p:cNvGrpSpPr/>
          <p:nvPr/>
        </p:nvGrpSpPr>
        <p:grpSpPr>
          <a:xfrm>
            <a:off x="411607" y="1443739"/>
            <a:ext cx="2463213" cy="3393377"/>
            <a:chOff x="501964" y="2555918"/>
            <a:chExt cx="2599380" cy="2234720"/>
          </a:xfrm>
        </p:grpSpPr>
        <p:sp>
          <p:nvSpPr>
            <p:cNvPr id="23" name="Freeform 22"/>
            <p:cNvSpPr/>
            <p:nvPr/>
          </p:nvSpPr>
          <p:spPr>
            <a:xfrm>
              <a:off x="682170" y="2555918"/>
              <a:ext cx="2176134" cy="1722623"/>
            </a:xfrm>
            <a:custGeom>
              <a:avLst/>
              <a:gdLst>
                <a:gd name="connsiteX0" fmla="*/ 0 w 2112230"/>
                <a:gd name="connsiteY0" fmla="*/ 174215 h 1742148"/>
                <a:gd name="connsiteX1" fmla="*/ 174215 w 2112230"/>
                <a:gd name="connsiteY1" fmla="*/ 0 h 1742148"/>
                <a:gd name="connsiteX2" fmla="*/ 1938015 w 2112230"/>
                <a:gd name="connsiteY2" fmla="*/ 0 h 1742148"/>
                <a:gd name="connsiteX3" fmla="*/ 2112230 w 2112230"/>
                <a:gd name="connsiteY3" fmla="*/ 174215 h 1742148"/>
                <a:gd name="connsiteX4" fmla="*/ 2112230 w 2112230"/>
                <a:gd name="connsiteY4" fmla="*/ 1567933 h 1742148"/>
                <a:gd name="connsiteX5" fmla="*/ 1938015 w 2112230"/>
                <a:gd name="connsiteY5" fmla="*/ 1742148 h 1742148"/>
                <a:gd name="connsiteX6" fmla="*/ 174215 w 2112230"/>
                <a:gd name="connsiteY6" fmla="*/ 1742148 h 1742148"/>
                <a:gd name="connsiteX7" fmla="*/ 0 w 2112230"/>
                <a:gd name="connsiteY7" fmla="*/ 1567933 h 1742148"/>
                <a:gd name="connsiteX8" fmla="*/ 0 w 2112230"/>
                <a:gd name="connsiteY8" fmla="*/ 174215 h 174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2230" h="1742148">
                  <a:moveTo>
                    <a:pt x="0" y="174215"/>
                  </a:moveTo>
                  <a:cubicBezTo>
                    <a:pt x="0" y="77999"/>
                    <a:pt x="77999" y="0"/>
                    <a:pt x="174215" y="0"/>
                  </a:cubicBezTo>
                  <a:lnTo>
                    <a:pt x="1938015" y="0"/>
                  </a:lnTo>
                  <a:cubicBezTo>
                    <a:pt x="2034231" y="0"/>
                    <a:pt x="2112230" y="77999"/>
                    <a:pt x="2112230" y="174215"/>
                  </a:cubicBezTo>
                  <a:lnTo>
                    <a:pt x="2112230" y="1567933"/>
                  </a:lnTo>
                  <a:cubicBezTo>
                    <a:pt x="2112230" y="1664149"/>
                    <a:pt x="2034231" y="1742148"/>
                    <a:pt x="1938015" y="1742148"/>
                  </a:cubicBezTo>
                  <a:lnTo>
                    <a:pt x="174215" y="1742148"/>
                  </a:lnTo>
                  <a:cubicBezTo>
                    <a:pt x="77999" y="1742148"/>
                    <a:pt x="0" y="1664149"/>
                    <a:pt x="0" y="1567933"/>
                  </a:cubicBezTo>
                  <a:lnTo>
                    <a:pt x="0" y="174215"/>
                  </a:lnTo>
                  <a:close/>
                </a:path>
              </a:pathLst>
            </a:custGeom>
            <a:noFill/>
            <a:ln>
              <a:solidFill>
                <a:srgbClr val="00B0F0"/>
              </a:solidFill>
            </a:ln>
            <a:effectLst>
              <a:outerShdw blurRad="50800" dist="38100" dir="2700000" algn="tl" rotWithShape="0">
                <a:prstClr val="black">
                  <a:alpha val="40000"/>
                </a:prstClr>
              </a:outerShdw>
            </a:effectLst>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3917" tIns="163917" rIns="163917" bIns="537235" numCol="1" spcCol="1270" anchor="t" anchorCtr="0">
              <a:noAutofit/>
            </a:bodyPr>
            <a:lstStyle/>
            <a:p>
              <a:pPr marL="228600" lvl="1" indent="-228600" algn="l" defTabSz="889000">
                <a:lnSpc>
                  <a:spcPct val="90000"/>
                </a:lnSpc>
                <a:spcBef>
                  <a:spcPct val="0"/>
                </a:spcBef>
                <a:spcAft>
                  <a:spcPct val="15000"/>
                </a:spcAft>
                <a:buChar char="••"/>
              </a:pPr>
              <a:endParaRPr lang="en-US" sz="2000" b="1" kern="1200" dirty="0">
                <a:solidFill>
                  <a:schemeClr val="bg1"/>
                </a:solidFill>
                <a:latin typeface="Lato" panose="020F0502020204030203" pitchFamily="34" charset="0"/>
                <a:ea typeface="Open Sans" pitchFamily="34" charset="0"/>
                <a:cs typeface="Open Sans" pitchFamily="34" charset="0"/>
              </a:endParaRPr>
            </a:p>
            <a:p>
              <a:pPr marL="228600" lvl="1" indent="-228600" algn="l" defTabSz="889000">
                <a:lnSpc>
                  <a:spcPct val="90000"/>
                </a:lnSpc>
                <a:spcBef>
                  <a:spcPct val="0"/>
                </a:spcBef>
                <a:spcAft>
                  <a:spcPct val="15000"/>
                </a:spcAft>
                <a:buChar char="••"/>
              </a:pPr>
              <a:endParaRPr lang="en-US" sz="2000" b="1" kern="1200" dirty="0">
                <a:solidFill>
                  <a:schemeClr val="bg1"/>
                </a:solidFill>
                <a:latin typeface="Lato" panose="020F0502020204030203" pitchFamily="34" charset="0"/>
                <a:ea typeface="Open Sans" pitchFamily="34" charset="0"/>
                <a:cs typeface="Open Sans" pitchFamily="34" charset="0"/>
              </a:endParaRPr>
            </a:p>
          </p:txBody>
        </p:sp>
        <p:sp>
          <p:nvSpPr>
            <p:cNvPr id="25" name="Freeform 24"/>
            <p:cNvSpPr/>
            <p:nvPr/>
          </p:nvSpPr>
          <p:spPr>
            <a:xfrm>
              <a:off x="501964" y="4139536"/>
              <a:ext cx="2599380" cy="651102"/>
            </a:xfrm>
            <a:custGeom>
              <a:avLst/>
              <a:gdLst>
                <a:gd name="connsiteX0" fmla="*/ 0 w 1877538"/>
                <a:gd name="connsiteY0" fmla="*/ 74663 h 746634"/>
                <a:gd name="connsiteX1" fmla="*/ 74663 w 1877538"/>
                <a:gd name="connsiteY1" fmla="*/ 0 h 746634"/>
                <a:gd name="connsiteX2" fmla="*/ 1802875 w 1877538"/>
                <a:gd name="connsiteY2" fmla="*/ 0 h 746634"/>
                <a:gd name="connsiteX3" fmla="*/ 1877538 w 1877538"/>
                <a:gd name="connsiteY3" fmla="*/ 74663 h 746634"/>
                <a:gd name="connsiteX4" fmla="*/ 1877538 w 1877538"/>
                <a:gd name="connsiteY4" fmla="*/ 671971 h 746634"/>
                <a:gd name="connsiteX5" fmla="*/ 1802875 w 1877538"/>
                <a:gd name="connsiteY5" fmla="*/ 746634 h 746634"/>
                <a:gd name="connsiteX6" fmla="*/ 74663 w 1877538"/>
                <a:gd name="connsiteY6" fmla="*/ 746634 h 746634"/>
                <a:gd name="connsiteX7" fmla="*/ 0 w 1877538"/>
                <a:gd name="connsiteY7" fmla="*/ 671971 h 746634"/>
                <a:gd name="connsiteX8" fmla="*/ 0 w 1877538"/>
                <a:gd name="connsiteY8" fmla="*/ 74663 h 74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7538" h="746634">
                  <a:moveTo>
                    <a:pt x="0" y="74663"/>
                  </a:moveTo>
                  <a:cubicBezTo>
                    <a:pt x="0" y="33428"/>
                    <a:pt x="33428" y="0"/>
                    <a:pt x="74663" y="0"/>
                  </a:cubicBezTo>
                  <a:lnTo>
                    <a:pt x="1802875" y="0"/>
                  </a:lnTo>
                  <a:cubicBezTo>
                    <a:pt x="1844110" y="0"/>
                    <a:pt x="1877538" y="33428"/>
                    <a:pt x="1877538" y="74663"/>
                  </a:cubicBezTo>
                  <a:lnTo>
                    <a:pt x="1877538" y="671971"/>
                  </a:lnTo>
                  <a:cubicBezTo>
                    <a:pt x="1877538" y="713206"/>
                    <a:pt x="1844110" y="746634"/>
                    <a:pt x="1802875" y="746634"/>
                  </a:cubicBezTo>
                  <a:lnTo>
                    <a:pt x="74663" y="746634"/>
                  </a:lnTo>
                  <a:cubicBezTo>
                    <a:pt x="33428" y="746634"/>
                    <a:pt x="0" y="713206"/>
                    <a:pt x="0" y="671971"/>
                  </a:cubicBezTo>
                  <a:lnTo>
                    <a:pt x="0" y="74663"/>
                  </a:lnTo>
                  <a:close/>
                </a:path>
              </a:pathLst>
            </a:custGeom>
            <a:solidFill>
              <a:srgbClr val="00B0F0"/>
            </a:solidFill>
            <a:ln>
              <a:noFill/>
            </a:ln>
            <a:effectLst>
              <a:outerShdw blurRad="50800" dist="38100" dir="13500000" algn="b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48" tIns="42188" rIns="52348" bIns="42188" numCol="1" spcCol="1270" anchor="ctr" anchorCtr="0">
              <a:noAutofit/>
            </a:bodyPr>
            <a:lstStyle/>
            <a:p>
              <a:pPr lvl="0" algn="ctr" defTabSz="711200">
                <a:lnSpc>
                  <a:spcPct val="90000"/>
                </a:lnSpc>
                <a:spcBef>
                  <a:spcPct val="0"/>
                </a:spcBef>
                <a:spcAft>
                  <a:spcPct val="35000"/>
                </a:spcAft>
              </a:pPr>
              <a:r>
                <a:rPr lang="en-US" b="1" kern="1200" dirty="0">
                  <a:solidFill>
                    <a:schemeClr val="bg1"/>
                  </a:solidFill>
                  <a:ea typeface="Open Sans" pitchFamily="34" charset="0"/>
                  <a:cs typeface="Open Sans" pitchFamily="34" charset="0"/>
                </a:rPr>
                <a:t>Teachers:</a:t>
              </a:r>
            </a:p>
            <a:p>
              <a:pPr lvl="0" algn="ctr" defTabSz="711200">
                <a:lnSpc>
                  <a:spcPct val="90000"/>
                </a:lnSpc>
                <a:spcBef>
                  <a:spcPct val="0"/>
                </a:spcBef>
                <a:spcAft>
                  <a:spcPct val="35000"/>
                </a:spcAft>
              </a:pPr>
              <a:r>
                <a:rPr lang="en-US" kern="1200" dirty="0">
                  <a:solidFill>
                    <a:schemeClr val="bg1"/>
                  </a:solidFill>
                  <a:ea typeface="Open Sans" pitchFamily="34" charset="0"/>
                  <a:cs typeface="Open Sans" pitchFamily="34" charset="0"/>
                </a:rPr>
                <a:t> Post a classroom project with wanted items</a:t>
              </a:r>
            </a:p>
          </p:txBody>
        </p:sp>
      </p:grpSp>
      <p:grpSp>
        <p:nvGrpSpPr>
          <p:cNvPr id="3" name="Group 2"/>
          <p:cNvGrpSpPr/>
          <p:nvPr/>
        </p:nvGrpSpPr>
        <p:grpSpPr>
          <a:xfrm>
            <a:off x="6464104" y="2032647"/>
            <a:ext cx="2325897" cy="3170625"/>
            <a:chOff x="3323762" y="2755871"/>
            <a:chExt cx="2601245" cy="2477571"/>
          </a:xfrm>
        </p:grpSpPr>
        <p:sp>
          <p:nvSpPr>
            <p:cNvPr id="26" name="Freeform 25"/>
            <p:cNvSpPr/>
            <p:nvPr/>
          </p:nvSpPr>
          <p:spPr>
            <a:xfrm>
              <a:off x="3519276" y="2755871"/>
              <a:ext cx="2112230" cy="1742148"/>
            </a:xfrm>
            <a:custGeom>
              <a:avLst/>
              <a:gdLst>
                <a:gd name="connsiteX0" fmla="*/ 0 w 2112230"/>
                <a:gd name="connsiteY0" fmla="*/ 174215 h 1742148"/>
                <a:gd name="connsiteX1" fmla="*/ 174215 w 2112230"/>
                <a:gd name="connsiteY1" fmla="*/ 0 h 1742148"/>
                <a:gd name="connsiteX2" fmla="*/ 1938015 w 2112230"/>
                <a:gd name="connsiteY2" fmla="*/ 0 h 1742148"/>
                <a:gd name="connsiteX3" fmla="*/ 2112230 w 2112230"/>
                <a:gd name="connsiteY3" fmla="*/ 174215 h 1742148"/>
                <a:gd name="connsiteX4" fmla="*/ 2112230 w 2112230"/>
                <a:gd name="connsiteY4" fmla="*/ 1567933 h 1742148"/>
                <a:gd name="connsiteX5" fmla="*/ 1938015 w 2112230"/>
                <a:gd name="connsiteY5" fmla="*/ 1742148 h 1742148"/>
                <a:gd name="connsiteX6" fmla="*/ 174215 w 2112230"/>
                <a:gd name="connsiteY6" fmla="*/ 1742148 h 1742148"/>
                <a:gd name="connsiteX7" fmla="*/ 0 w 2112230"/>
                <a:gd name="connsiteY7" fmla="*/ 1567933 h 1742148"/>
                <a:gd name="connsiteX8" fmla="*/ 0 w 2112230"/>
                <a:gd name="connsiteY8" fmla="*/ 174215 h 174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2230" h="1742148">
                  <a:moveTo>
                    <a:pt x="0" y="174215"/>
                  </a:moveTo>
                  <a:cubicBezTo>
                    <a:pt x="0" y="77999"/>
                    <a:pt x="77999" y="0"/>
                    <a:pt x="174215" y="0"/>
                  </a:cubicBezTo>
                  <a:lnTo>
                    <a:pt x="1938015" y="0"/>
                  </a:lnTo>
                  <a:cubicBezTo>
                    <a:pt x="2034231" y="0"/>
                    <a:pt x="2112230" y="77999"/>
                    <a:pt x="2112230" y="174215"/>
                  </a:cubicBezTo>
                  <a:lnTo>
                    <a:pt x="2112230" y="1567933"/>
                  </a:lnTo>
                  <a:cubicBezTo>
                    <a:pt x="2112230" y="1664149"/>
                    <a:pt x="2034231" y="1742148"/>
                    <a:pt x="1938015" y="1742148"/>
                  </a:cubicBezTo>
                  <a:lnTo>
                    <a:pt x="174215" y="1742148"/>
                  </a:lnTo>
                  <a:cubicBezTo>
                    <a:pt x="77999" y="1742148"/>
                    <a:pt x="0" y="1664149"/>
                    <a:pt x="0" y="1567933"/>
                  </a:cubicBezTo>
                  <a:lnTo>
                    <a:pt x="0" y="174215"/>
                  </a:lnTo>
                  <a:close/>
                </a:path>
              </a:pathLst>
            </a:custGeom>
            <a:noFill/>
            <a:ln>
              <a:solidFill>
                <a:srgbClr val="ED7D31"/>
              </a:solidFill>
            </a:ln>
            <a:effectLst>
              <a:outerShdw blurRad="50800" dist="38100" dir="2700000" algn="tl" rotWithShape="0">
                <a:prstClr val="black">
                  <a:alpha val="40000"/>
                </a:prstClr>
              </a:outerShdw>
            </a:effectLst>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3917" tIns="537235" rIns="163917" bIns="163917" numCol="1" spcCol="1270" anchor="t" anchorCtr="0">
              <a:noAutofit/>
            </a:bodyPr>
            <a:lstStyle/>
            <a:p>
              <a:pPr marL="228600" lvl="1" indent="-228600" algn="l" defTabSz="889000">
                <a:lnSpc>
                  <a:spcPct val="90000"/>
                </a:lnSpc>
                <a:spcBef>
                  <a:spcPct val="0"/>
                </a:spcBef>
                <a:spcAft>
                  <a:spcPct val="15000"/>
                </a:spcAft>
                <a:buChar char="••"/>
              </a:pPr>
              <a:endParaRPr lang="en-US" sz="2000" b="1" kern="1200" dirty="0">
                <a:solidFill>
                  <a:schemeClr val="bg1"/>
                </a:solidFill>
                <a:latin typeface="Lato" panose="020F0502020204030203" pitchFamily="34" charset="0"/>
                <a:ea typeface="Open Sans" pitchFamily="34" charset="0"/>
                <a:cs typeface="Open Sans" pitchFamily="34" charset="0"/>
              </a:endParaRPr>
            </a:p>
            <a:p>
              <a:pPr marL="228600" lvl="1" indent="-228600" algn="l" defTabSz="889000">
                <a:lnSpc>
                  <a:spcPct val="90000"/>
                </a:lnSpc>
                <a:spcBef>
                  <a:spcPct val="0"/>
                </a:spcBef>
                <a:spcAft>
                  <a:spcPct val="15000"/>
                </a:spcAft>
                <a:buChar char="••"/>
              </a:pPr>
              <a:endParaRPr lang="en-US" sz="2000" b="1" kern="1200" dirty="0">
                <a:solidFill>
                  <a:schemeClr val="bg1"/>
                </a:solidFill>
                <a:latin typeface="Lato" panose="020F0502020204030203" pitchFamily="34" charset="0"/>
                <a:ea typeface="Open Sans" pitchFamily="34" charset="0"/>
                <a:cs typeface="Open Sans" pitchFamily="34" charset="0"/>
              </a:endParaRPr>
            </a:p>
          </p:txBody>
        </p:sp>
        <p:sp>
          <p:nvSpPr>
            <p:cNvPr id="28" name="Freeform 27"/>
            <p:cNvSpPr/>
            <p:nvPr/>
          </p:nvSpPr>
          <p:spPr>
            <a:xfrm>
              <a:off x="3323762" y="4395457"/>
              <a:ext cx="2601245" cy="837985"/>
            </a:xfrm>
            <a:custGeom>
              <a:avLst/>
              <a:gdLst>
                <a:gd name="connsiteX0" fmla="*/ 0 w 1877538"/>
                <a:gd name="connsiteY0" fmla="*/ 74663 h 746634"/>
                <a:gd name="connsiteX1" fmla="*/ 74663 w 1877538"/>
                <a:gd name="connsiteY1" fmla="*/ 0 h 746634"/>
                <a:gd name="connsiteX2" fmla="*/ 1802875 w 1877538"/>
                <a:gd name="connsiteY2" fmla="*/ 0 h 746634"/>
                <a:gd name="connsiteX3" fmla="*/ 1877538 w 1877538"/>
                <a:gd name="connsiteY3" fmla="*/ 74663 h 746634"/>
                <a:gd name="connsiteX4" fmla="*/ 1877538 w 1877538"/>
                <a:gd name="connsiteY4" fmla="*/ 671971 h 746634"/>
                <a:gd name="connsiteX5" fmla="*/ 1802875 w 1877538"/>
                <a:gd name="connsiteY5" fmla="*/ 746634 h 746634"/>
                <a:gd name="connsiteX6" fmla="*/ 74663 w 1877538"/>
                <a:gd name="connsiteY6" fmla="*/ 746634 h 746634"/>
                <a:gd name="connsiteX7" fmla="*/ 0 w 1877538"/>
                <a:gd name="connsiteY7" fmla="*/ 671971 h 746634"/>
                <a:gd name="connsiteX8" fmla="*/ 0 w 1877538"/>
                <a:gd name="connsiteY8" fmla="*/ 74663 h 74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7538" h="746634">
                  <a:moveTo>
                    <a:pt x="0" y="74663"/>
                  </a:moveTo>
                  <a:cubicBezTo>
                    <a:pt x="0" y="33428"/>
                    <a:pt x="33428" y="0"/>
                    <a:pt x="74663" y="0"/>
                  </a:cubicBezTo>
                  <a:lnTo>
                    <a:pt x="1802875" y="0"/>
                  </a:lnTo>
                  <a:cubicBezTo>
                    <a:pt x="1844110" y="0"/>
                    <a:pt x="1877538" y="33428"/>
                    <a:pt x="1877538" y="74663"/>
                  </a:cubicBezTo>
                  <a:lnTo>
                    <a:pt x="1877538" y="671971"/>
                  </a:lnTo>
                  <a:cubicBezTo>
                    <a:pt x="1877538" y="713206"/>
                    <a:pt x="1844110" y="746634"/>
                    <a:pt x="1802875" y="746634"/>
                  </a:cubicBezTo>
                  <a:lnTo>
                    <a:pt x="74663" y="746634"/>
                  </a:lnTo>
                  <a:cubicBezTo>
                    <a:pt x="33428" y="746634"/>
                    <a:pt x="0" y="713206"/>
                    <a:pt x="0" y="671971"/>
                  </a:cubicBezTo>
                  <a:lnTo>
                    <a:pt x="0" y="74663"/>
                  </a:lnTo>
                  <a:close/>
                </a:path>
              </a:pathLst>
            </a:custGeom>
            <a:solidFill>
              <a:srgbClr val="ED7D31"/>
            </a:solidFill>
            <a:ln>
              <a:noFill/>
            </a:ln>
            <a:effectLst>
              <a:outerShdw blurRad="50800" dist="38100" dir="8100000" algn="tr"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52348" tIns="42188" rIns="52348" bIns="42188" numCol="1" spcCol="1270" anchor="ctr" anchorCtr="0">
              <a:noAutofit/>
            </a:bodyPr>
            <a:lstStyle/>
            <a:p>
              <a:pPr lvl="0" algn="ctr" defTabSz="711200">
                <a:lnSpc>
                  <a:spcPct val="90000"/>
                </a:lnSpc>
                <a:spcBef>
                  <a:spcPct val="0"/>
                </a:spcBef>
                <a:spcAft>
                  <a:spcPct val="35000"/>
                </a:spcAft>
              </a:pPr>
              <a:r>
                <a:rPr lang="en-US" b="1" dirty="0">
                  <a:solidFill>
                    <a:schemeClr val="bg1"/>
                  </a:solidFill>
                  <a:ea typeface="Open Sans" pitchFamily="34" charset="0"/>
                  <a:cs typeface="Open Sans" pitchFamily="34" charset="0"/>
                </a:rPr>
                <a:t>DonorsChoose:</a:t>
              </a:r>
            </a:p>
            <a:p>
              <a:pPr lvl="0" algn="ctr" defTabSz="711200">
                <a:lnSpc>
                  <a:spcPct val="90000"/>
                </a:lnSpc>
                <a:spcBef>
                  <a:spcPct val="0"/>
                </a:spcBef>
                <a:spcAft>
                  <a:spcPct val="35000"/>
                </a:spcAft>
              </a:pPr>
              <a:r>
                <a:rPr lang="en-US" dirty="0">
                  <a:solidFill>
                    <a:schemeClr val="bg1"/>
                  </a:solidFill>
                  <a:ea typeface="Open Sans" pitchFamily="34" charset="0"/>
                  <a:cs typeface="Open Sans" pitchFamily="34" charset="0"/>
                </a:rPr>
                <a:t> Fulfill the order if a project is fully funded</a:t>
              </a:r>
              <a:endParaRPr lang="en-US" kern="1200" dirty="0">
                <a:solidFill>
                  <a:schemeClr val="bg1"/>
                </a:solidFill>
                <a:ea typeface="Open Sans" pitchFamily="34" charset="0"/>
                <a:cs typeface="Open Sans" pitchFamily="34" charset="0"/>
              </a:endParaRPr>
            </a:p>
          </p:txBody>
        </p:sp>
      </p:grpSp>
      <p:sp>
        <p:nvSpPr>
          <p:cNvPr id="72" name="TextBox 71"/>
          <p:cNvSpPr txBox="1"/>
          <p:nvPr/>
        </p:nvSpPr>
        <p:spPr>
          <a:xfrm>
            <a:off x="2360535" y="5449482"/>
            <a:ext cx="6814625" cy="707886"/>
          </a:xfrm>
          <a:prstGeom prst="rect">
            <a:avLst/>
          </a:prstGeom>
          <a:noFill/>
        </p:spPr>
        <p:txBody>
          <a:bodyPr wrap="square" rtlCol="0">
            <a:spAutoFit/>
          </a:bodyPr>
          <a:lstStyle/>
          <a:p>
            <a:pPr algn="ctr"/>
            <a:r>
              <a:rPr lang="en-US" sz="2000" b="1" dirty="0">
                <a:solidFill>
                  <a:schemeClr val="bg2">
                    <a:lumMod val="10000"/>
                  </a:schemeClr>
                </a:solidFill>
              </a:rPr>
              <a:t>Our goal is to build some useful tools to improve the process using the prediction of which projects will be funded.</a:t>
            </a:r>
          </a:p>
        </p:txBody>
      </p:sp>
      <p:grpSp>
        <p:nvGrpSpPr>
          <p:cNvPr id="34" name="Group 33"/>
          <p:cNvGrpSpPr/>
          <p:nvPr/>
        </p:nvGrpSpPr>
        <p:grpSpPr>
          <a:xfrm>
            <a:off x="127357" y="-21594"/>
            <a:ext cx="7114691" cy="506226"/>
            <a:chOff x="127357" y="-6354"/>
            <a:chExt cx="2524868" cy="684949"/>
          </a:xfrm>
        </p:grpSpPr>
        <p:sp>
          <p:nvSpPr>
            <p:cNvPr id="35" name="Round Same Side Corner Rectangle 34"/>
            <p:cNvSpPr/>
            <p:nvPr/>
          </p:nvSpPr>
          <p:spPr bwMode="auto">
            <a:xfrm rot="10800000" flipH="1">
              <a:off x="127357" y="-6354"/>
              <a:ext cx="2524868" cy="613385"/>
            </a:xfrm>
            <a:prstGeom prst="round2SameRect">
              <a:avLst>
                <a:gd name="adj1" fmla="val 35205"/>
                <a:gd name="adj2" fmla="val 0"/>
              </a:avLst>
            </a:prstGeom>
            <a:solidFill>
              <a:schemeClr val="bg1">
                <a:alpha val="80000"/>
              </a:schemeClr>
            </a:solidFill>
            <a:ln w="19050">
              <a:noFill/>
              <a:round/>
              <a:headEnd/>
              <a:tailEnd/>
            </a:ln>
            <a:effectLst>
              <a:outerShdw blurRad="50800" dist="38100" dir="5400000" algn="t"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chemeClr val="bg1"/>
                </a:solidFill>
              </a:endParaRPr>
            </a:p>
          </p:txBody>
        </p:sp>
        <p:sp>
          <p:nvSpPr>
            <p:cNvPr id="36" name="TextBox 35"/>
            <p:cNvSpPr txBox="1"/>
            <p:nvPr/>
          </p:nvSpPr>
          <p:spPr>
            <a:xfrm>
              <a:off x="127357" y="54118"/>
              <a:ext cx="2524868" cy="624477"/>
            </a:xfrm>
            <a:prstGeom prst="rect">
              <a:avLst/>
            </a:prstGeom>
            <a:noFill/>
          </p:spPr>
          <p:txBody>
            <a:bodyPr wrap="square" rtlCol="0">
              <a:spAutoFit/>
            </a:bodyPr>
            <a:lstStyle/>
            <a:p>
              <a:pPr algn="ctr"/>
              <a:r>
                <a:rPr lang="en-US" sz="2400" b="1" dirty="0">
                  <a:solidFill>
                    <a:schemeClr val="bg2">
                      <a:lumMod val="10000"/>
                    </a:schemeClr>
                  </a:solidFill>
                </a:rPr>
                <a:t>DonorsChoose Business Model: Simple But Powerful</a:t>
              </a:r>
            </a:p>
          </p:txBody>
        </p:sp>
      </p:grpSp>
      <p:pic>
        <p:nvPicPr>
          <p:cNvPr id="6" name="Picture 5">
            <a:extLst>
              <a:ext uri="{FF2B5EF4-FFF2-40B4-BE49-F238E27FC236}">
                <a16:creationId xmlns:a16="http://schemas.microsoft.com/office/drawing/2014/main" id="{CCC0CB26-6D09-B649-946A-C4CACAA53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3866" y="2944045"/>
            <a:ext cx="1970040" cy="2191776"/>
          </a:xfrm>
          <a:prstGeom prst="rect">
            <a:avLst/>
          </a:prstGeom>
        </p:spPr>
      </p:pic>
      <p:pic>
        <p:nvPicPr>
          <p:cNvPr id="8" name="Picture 7">
            <a:extLst>
              <a:ext uri="{FF2B5EF4-FFF2-40B4-BE49-F238E27FC236}">
                <a16:creationId xmlns:a16="http://schemas.microsoft.com/office/drawing/2014/main" id="{525F20E2-AC0F-1E43-BE20-6037A7AF4B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9434" y="2109925"/>
            <a:ext cx="1811025" cy="1953376"/>
          </a:xfrm>
          <a:prstGeom prst="rect">
            <a:avLst/>
          </a:prstGeom>
        </p:spPr>
      </p:pic>
      <p:pic>
        <p:nvPicPr>
          <p:cNvPr id="10" name="Picture 9">
            <a:extLst>
              <a:ext uri="{FF2B5EF4-FFF2-40B4-BE49-F238E27FC236}">
                <a16:creationId xmlns:a16="http://schemas.microsoft.com/office/drawing/2014/main" id="{4C2849DF-766D-9244-B924-2DC482A303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4914" y="2768653"/>
            <a:ext cx="1938731" cy="2291228"/>
          </a:xfrm>
          <a:prstGeom prst="rect">
            <a:avLst/>
          </a:prstGeom>
        </p:spPr>
      </p:pic>
      <p:pic>
        <p:nvPicPr>
          <p:cNvPr id="13" name="Picture 12">
            <a:extLst>
              <a:ext uri="{FF2B5EF4-FFF2-40B4-BE49-F238E27FC236}">
                <a16:creationId xmlns:a16="http://schemas.microsoft.com/office/drawing/2014/main" id="{00AFD2C4-3C78-4944-AA69-60955B9251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429" y="1569504"/>
            <a:ext cx="2004983" cy="2212217"/>
          </a:xfrm>
          <a:prstGeom prst="rect">
            <a:avLst/>
          </a:prstGeom>
        </p:spPr>
      </p:pic>
    </p:spTree>
    <p:extLst>
      <p:ext uri="{BB962C8B-B14F-4D97-AF65-F5344CB8AC3E}">
        <p14:creationId xmlns:p14="http://schemas.microsoft.com/office/powerpoint/2010/main" val="251157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1000"/>
                                        <p:tgtEl>
                                          <p:spTgt spid="4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2" presetClass="entr" presetSubtype="4"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par>
                                <p:cTn id="24" presetID="2" presetClass="entr" presetSubtype="4"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par>
                                <p:cTn id="36" presetID="2" presetClass="entr" presetSubtype="4"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2" presetClass="entr" presetSubtype="1"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up)">
                                      <p:cBhvr>
                                        <p:cTn id="5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7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28" name="Rectangle 27"/>
          <p:cNvSpPr/>
          <p:nvPr/>
        </p:nvSpPr>
        <p:spPr bwMode="auto">
          <a:xfrm>
            <a:off x="0" y="850393"/>
            <a:ext cx="12192000" cy="5714530"/>
          </a:xfrm>
          <a:prstGeom prst="rect">
            <a:avLst/>
          </a:prstGeom>
          <a:solidFill>
            <a:schemeClr val="bg1">
              <a:lumMod val="85000"/>
              <a:alpha val="75000"/>
            </a:schemeClr>
          </a:solidFill>
          <a:ln w="63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 name="Rectangle 3"/>
          <p:cNvSpPr/>
          <p:nvPr/>
        </p:nvSpPr>
        <p:spPr>
          <a:xfrm>
            <a:off x="812800" y="1023856"/>
            <a:ext cx="10464800" cy="5418667"/>
          </a:xfrm>
          <a:prstGeom prst="rect">
            <a:avLst/>
          </a:prstGeom>
          <a:ln>
            <a:noFill/>
          </a:ln>
        </p:spPr>
      </p:sp>
      <p:sp>
        <p:nvSpPr>
          <p:cNvPr id="5" name="L-Shape 4"/>
          <p:cNvSpPr/>
          <p:nvPr/>
        </p:nvSpPr>
        <p:spPr>
          <a:xfrm rot="5400000">
            <a:off x="757382" y="3286456"/>
            <a:ext cx="1456484" cy="2423557"/>
          </a:xfrm>
          <a:prstGeom prst="corner">
            <a:avLst>
              <a:gd name="adj1" fmla="val 16120"/>
              <a:gd name="adj2" fmla="val 16110"/>
            </a:avLst>
          </a:prstGeom>
          <a:solidFill>
            <a:srgbClr val="00B0F0"/>
          </a:solidFill>
          <a:ln>
            <a:noFill/>
          </a:ln>
          <a:effectLst>
            <a:outerShdw blurRad="50800" dist="38100" dir="18900000" algn="b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Freeform 5"/>
          <p:cNvSpPr/>
          <p:nvPr/>
        </p:nvSpPr>
        <p:spPr>
          <a:xfrm>
            <a:off x="1053593" y="3888737"/>
            <a:ext cx="2188001" cy="1917911"/>
          </a:xfrm>
          <a:custGeom>
            <a:avLst/>
            <a:gdLst>
              <a:gd name="connsiteX0" fmla="*/ 0 w 2188001"/>
              <a:gd name="connsiteY0" fmla="*/ 0 h 1917911"/>
              <a:gd name="connsiteX1" fmla="*/ 2188001 w 2188001"/>
              <a:gd name="connsiteY1" fmla="*/ 0 h 1917911"/>
              <a:gd name="connsiteX2" fmla="*/ 2188001 w 2188001"/>
              <a:gd name="connsiteY2" fmla="*/ 1917911 h 1917911"/>
              <a:gd name="connsiteX3" fmla="*/ 0 w 2188001"/>
              <a:gd name="connsiteY3" fmla="*/ 1917911 h 1917911"/>
              <a:gd name="connsiteX4" fmla="*/ 0 w 2188001"/>
              <a:gd name="connsiteY4" fmla="*/ 0 h 1917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001" h="1917911">
                <a:moveTo>
                  <a:pt x="0" y="0"/>
                </a:moveTo>
                <a:lnTo>
                  <a:pt x="2188001" y="0"/>
                </a:lnTo>
                <a:lnTo>
                  <a:pt x="2188001" y="1917911"/>
                </a:lnTo>
                <a:lnTo>
                  <a:pt x="0" y="19179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p:txBody>
      </p:sp>
      <p:sp>
        <p:nvSpPr>
          <p:cNvPr id="7" name="Isosceles Triangle 6"/>
          <p:cNvSpPr/>
          <p:nvPr/>
        </p:nvSpPr>
        <p:spPr>
          <a:xfrm>
            <a:off x="2284572" y="3159009"/>
            <a:ext cx="412830" cy="412830"/>
          </a:xfrm>
          <a:prstGeom prst="triangle">
            <a:avLst>
              <a:gd name="adj" fmla="val 100000"/>
            </a:avLst>
          </a:prstGeom>
          <a:solidFill>
            <a:srgbClr val="00B0F0"/>
          </a:solidFill>
          <a:ln>
            <a:noFill/>
          </a:ln>
          <a:effectLst>
            <a:outerShdw blurRad="50800" dist="38100" dir="18900000" algn="b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 name="L-Shape 7"/>
          <p:cNvSpPr/>
          <p:nvPr/>
        </p:nvSpPr>
        <p:spPr>
          <a:xfrm rot="5400000">
            <a:off x="3360191" y="2393816"/>
            <a:ext cx="1456484" cy="2423557"/>
          </a:xfrm>
          <a:prstGeom prst="corner">
            <a:avLst>
              <a:gd name="adj1" fmla="val 16120"/>
              <a:gd name="adj2" fmla="val 16110"/>
            </a:avLst>
          </a:prstGeom>
          <a:solidFill>
            <a:srgbClr val="ED7D31"/>
          </a:solidFill>
          <a:ln>
            <a:noFill/>
          </a:ln>
          <a:effectLst>
            <a:outerShdw blurRad="50800" dist="38100" dir="18900000" algn="b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Freeform 12"/>
          <p:cNvSpPr/>
          <p:nvPr/>
        </p:nvSpPr>
        <p:spPr>
          <a:xfrm>
            <a:off x="3732134" y="3225930"/>
            <a:ext cx="2188001" cy="1917911"/>
          </a:xfrm>
          <a:custGeom>
            <a:avLst/>
            <a:gdLst>
              <a:gd name="connsiteX0" fmla="*/ 0 w 2188001"/>
              <a:gd name="connsiteY0" fmla="*/ 0 h 1917911"/>
              <a:gd name="connsiteX1" fmla="*/ 2188001 w 2188001"/>
              <a:gd name="connsiteY1" fmla="*/ 0 h 1917911"/>
              <a:gd name="connsiteX2" fmla="*/ 2188001 w 2188001"/>
              <a:gd name="connsiteY2" fmla="*/ 1917911 h 1917911"/>
              <a:gd name="connsiteX3" fmla="*/ 0 w 2188001"/>
              <a:gd name="connsiteY3" fmla="*/ 1917911 h 1917911"/>
              <a:gd name="connsiteX4" fmla="*/ 0 w 2188001"/>
              <a:gd name="connsiteY4" fmla="*/ 0 h 1917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001" h="1917911">
                <a:moveTo>
                  <a:pt x="0" y="0"/>
                </a:moveTo>
                <a:lnTo>
                  <a:pt x="2188001" y="0"/>
                </a:lnTo>
                <a:lnTo>
                  <a:pt x="2188001" y="1917911"/>
                </a:lnTo>
                <a:lnTo>
                  <a:pt x="0" y="19179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p:txBody>
      </p:sp>
      <p:sp>
        <p:nvSpPr>
          <p:cNvPr id="14" name="Isosceles Triangle 13"/>
          <p:cNvSpPr/>
          <p:nvPr/>
        </p:nvSpPr>
        <p:spPr>
          <a:xfrm>
            <a:off x="4887382" y="2289597"/>
            <a:ext cx="412830" cy="412830"/>
          </a:xfrm>
          <a:prstGeom prst="triangle">
            <a:avLst>
              <a:gd name="adj" fmla="val 100000"/>
            </a:avLst>
          </a:prstGeom>
          <a:solidFill>
            <a:srgbClr val="ED7D31"/>
          </a:solidFill>
          <a:ln>
            <a:noFill/>
          </a:ln>
          <a:effectLst>
            <a:outerShdw blurRad="50800" dist="38100" dir="18900000" algn="b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L-Shape 14"/>
          <p:cNvSpPr/>
          <p:nvPr/>
        </p:nvSpPr>
        <p:spPr>
          <a:xfrm rot="5400000">
            <a:off x="6022377" y="1658365"/>
            <a:ext cx="1456484" cy="2423557"/>
          </a:xfrm>
          <a:prstGeom prst="corner">
            <a:avLst>
              <a:gd name="adj1" fmla="val 16120"/>
              <a:gd name="adj2" fmla="val 16110"/>
            </a:avLst>
          </a:prstGeom>
          <a:solidFill>
            <a:schemeClr val="accent6">
              <a:lumMod val="75000"/>
            </a:schemeClr>
          </a:solidFill>
          <a:ln>
            <a:noFill/>
          </a:ln>
          <a:effectLst>
            <a:outerShdw blurRad="50800" dist="38100" dir="18900000" algn="b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Freeform 15"/>
          <p:cNvSpPr/>
          <p:nvPr/>
        </p:nvSpPr>
        <p:spPr>
          <a:xfrm>
            <a:off x="6410676" y="2563122"/>
            <a:ext cx="2188001" cy="1917911"/>
          </a:xfrm>
          <a:custGeom>
            <a:avLst/>
            <a:gdLst>
              <a:gd name="connsiteX0" fmla="*/ 0 w 2188001"/>
              <a:gd name="connsiteY0" fmla="*/ 0 h 1917911"/>
              <a:gd name="connsiteX1" fmla="*/ 2188001 w 2188001"/>
              <a:gd name="connsiteY1" fmla="*/ 0 h 1917911"/>
              <a:gd name="connsiteX2" fmla="*/ 2188001 w 2188001"/>
              <a:gd name="connsiteY2" fmla="*/ 1917911 h 1917911"/>
              <a:gd name="connsiteX3" fmla="*/ 0 w 2188001"/>
              <a:gd name="connsiteY3" fmla="*/ 1917911 h 1917911"/>
              <a:gd name="connsiteX4" fmla="*/ 0 w 2188001"/>
              <a:gd name="connsiteY4" fmla="*/ 0 h 1917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001" h="1917911">
                <a:moveTo>
                  <a:pt x="0" y="0"/>
                </a:moveTo>
                <a:lnTo>
                  <a:pt x="2188001" y="0"/>
                </a:lnTo>
                <a:lnTo>
                  <a:pt x="2188001" y="1917911"/>
                </a:lnTo>
                <a:lnTo>
                  <a:pt x="0" y="19179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p:txBody>
      </p:sp>
      <p:sp>
        <p:nvSpPr>
          <p:cNvPr id="17" name="Isosceles Triangle 16"/>
          <p:cNvSpPr/>
          <p:nvPr/>
        </p:nvSpPr>
        <p:spPr>
          <a:xfrm>
            <a:off x="7500505" y="1577551"/>
            <a:ext cx="412830" cy="412830"/>
          </a:xfrm>
          <a:prstGeom prst="triangle">
            <a:avLst>
              <a:gd name="adj" fmla="val 100000"/>
            </a:avLst>
          </a:prstGeom>
          <a:solidFill>
            <a:schemeClr val="accent6">
              <a:lumMod val="75000"/>
            </a:schemeClr>
          </a:solidFill>
          <a:ln>
            <a:noFill/>
          </a:ln>
          <a:effectLst>
            <a:outerShdw blurRad="50800" dist="38100" dir="18900000" algn="b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L-Shape 17"/>
          <p:cNvSpPr/>
          <p:nvPr/>
        </p:nvSpPr>
        <p:spPr>
          <a:xfrm rot="5400000">
            <a:off x="8626014" y="937745"/>
            <a:ext cx="1456484" cy="2423557"/>
          </a:xfrm>
          <a:prstGeom prst="corner">
            <a:avLst>
              <a:gd name="adj1" fmla="val 16120"/>
              <a:gd name="adj2" fmla="val 16110"/>
            </a:avLst>
          </a:prstGeom>
          <a:solidFill>
            <a:srgbClr val="FFC000"/>
          </a:solidFill>
          <a:ln>
            <a:noFill/>
          </a:ln>
          <a:effectLst>
            <a:outerShdw blurRad="50800" dist="38100" dir="18900000" algn="b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9" name="Freeform 18"/>
          <p:cNvSpPr/>
          <p:nvPr/>
        </p:nvSpPr>
        <p:spPr>
          <a:xfrm>
            <a:off x="9089217" y="1900314"/>
            <a:ext cx="2188001" cy="1917911"/>
          </a:xfrm>
          <a:custGeom>
            <a:avLst/>
            <a:gdLst>
              <a:gd name="connsiteX0" fmla="*/ 0 w 2188001"/>
              <a:gd name="connsiteY0" fmla="*/ 0 h 1917911"/>
              <a:gd name="connsiteX1" fmla="*/ 2188001 w 2188001"/>
              <a:gd name="connsiteY1" fmla="*/ 0 h 1917911"/>
              <a:gd name="connsiteX2" fmla="*/ 2188001 w 2188001"/>
              <a:gd name="connsiteY2" fmla="*/ 1917911 h 1917911"/>
              <a:gd name="connsiteX3" fmla="*/ 0 w 2188001"/>
              <a:gd name="connsiteY3" fmla="*/ 1917911 h 1917911"/>
              <a:gd name="connsiteX4" fmla="*/ 0 w 2188001"/>
              <a:gd name="connsiteY4" fmla="*/ 0 h 1917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001" h="1917911">
                <a:moveTo>
                  <a:pt x="0" y="0"/>
                </a:moveTo>
                <a:lnTo>
                  <a:pt x="2188001" y="0"/>
                </a:lnTo>
                <a:lnTo>
                  <a:pt x="2188001" y="1917911"/>
                </a:lnTo>
                <a:lnTo>
                  <a:pt x="0" y="19179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p:txBody>
      </p:sp>
      <p:grpSp>
        <p:nvGrpSpPr>
          <p:cNvPr id="62" name="Group 61"/>
          <p:cNvGrpSpPr/>
          <p:nvPr/>
        </p:nvGrpSpPr>
        <p:grpSpPr>
          <a:xfrm>
            <a:off x="543546" y="4124547"/>
            <a:ext cx="2465146" cy="1647620"/>
            <a:chOff x="1249368" y="1210226"/>
            <a:chExt cx="1758099" cy="872908"/>
          </a:xfrm>
        </p:grpSpPr>
        <p:sp>
          <p:nvSpPr>
            <p:cNvPr id="63" name="TextBox 62"/>
            <p:cNvSpPr txBox="1"/>
            <p:nvPr/>
          </p:nvSpPr>
          <p:spPr>
            <a:xfrm>
              <a:off x="1295283" y="1447200"/>
              <a:ext cx="1712184" cy="635934"/>
            </a:xfrm>
            <a:prstGeom prst="rect">
              <a:avLst/>
            </a:prstGeom>
            <a:noFill/>
          </p:spPr>
          <p:txBody>
            <a:bodyPr wrap="square" rtlCol="0">
              <a:spAutoFit/>
            </a:bodyPr>
            <a:lstStyle/>
            <a:p>
              <a:pPr defTabSz="1219170">
                <a:spcBef>
                  <a:spcPct val="20000"/>
                </a:spcBef>
                <a:defRPr/>
              </a:pPr>
              <a:r>
                <a:rPr lang="en-US" dirty="0">
                  <a:solidFill>
                    <a:schemeClr val="bg2">
                      <a:lumMod val="10000"/>
                    </a:schemeClr>
                  </a:solidFill>
                </a:rPr>
                <a:t>Probability of a project being fully funded have is valuable to the organization</a:t>
              </a:r>
              <a:r>
                <a:rPr lang="en-US" sz="1400" dirty="0">
                  <a:solidFill>
                    <a:schemeClr val="bg2">
                      <a:lumMod val="10000"/>
                    </a:schemeClr>
                  </a:solidFill>
                </a:rPr>
                <a:t>.</a:t>
              </a:r>
            </a:p>
          </p:txBody>
        </p:sp>
        <p:sp>
          <p:nvSpPr>
            <p:cNvPr id="64" name="Rectangle 63"/>
            <p:cNvSpPr/>
            <p:nvPr/>
          </p:nvSpPr>
          <p:spPr>
            <a:xfrm>
              <a:off x="1249368" y="1210226"/>
              <a:ext cx="1712182" cy="211978"/>
            </a:xfrm>
            <a:prstGeom prst="rect">
              <a:avLst/>
            </a:prstGeom>
          </p:spPr>
          <p:txBody>
            <a:bodyPr wrap="square">
              <a:spAutoFit/>
            </a:bodyPr>
            <a:lstStyle/>
            <a:p>
              <a:r>
                <a:rPr lang="en-US" sz="2000" b="1" dirty="0">
                  <a:solidFill>
                    <a:srgbClr val="00B0F0"/>
                  </a:solidFill>
                </a:rPr>
                <a:t>Hypothesis</a:t>
              </a:r>
            </a:p>
          </p:txBody>
        </p:sp>
      </p:grpSp>
      <p:grpSp>
        <p:nvGrpSpPr>
          <p:cNvPr id="74" name="Group 73"/>
          <p:cNvGrpSpPr/>
          <p:nvPr/>
        </p:nvGrpSpPr>
        <p:grpSpPr>
          <a:xfrm>
            <a:off x="3118597" y="3245488"/>
            <a:ext cx="2879144" cy="1620095"/>
            <a:chOff x="1249368" y="1210226"/>
            <a:chExt cx="1819367" cy="1266898"/>
          </a:xfrm>
        </p:grpSpPr>
        <p:sp>
          <p:nvSpPr>
            <p:cNvPr id="75" name="TextBox 74"/>
            <p:cNvSpPr txBox="1"/>
            <p:nvPr/>
          </p:nvSpPr>
          <p:spPr>
            <a:xfrm>
              <a:off x="1289505" y="1711768"/>
              <a:ext cx="1779230" cy="765356"/>
            </a:xfrm>
            <a:prstGeom prst="rect">
              <a:avLst/>
            </a:prstGeom>
            <a:noFill/>
          </p:spPr>
          <p:txBody>
            <a:bodyPr wrap="square" rtlCol="0">
              <a:spAutoFit/>
            </a:bodyPr>
            <a:lstStyle/>
            <a:p>
              <a:pPr defTabSz="1219170">
                <a:spcBef>
                  <a:spcPct val="20000"/>
                </a:spcBef>
                <a:defRPr/>
              </a:pPr>
              <a:r>
                <a:rPr lang="en-US" dirty="0">
                  <a:solidFill>
                    <a:schemeClr val="bg2">
                      <a:lumMod val="10000"/>
                    </a:schemeClr>
                  </a:solidFill>
                </a:rPr>
                <a:t>Dataset is available in Kaggle</a:t>
              </a:r>
            </a:p>
            <a:p>
              <a:pPr defTabSz="1219170">
                <a:spcBef>
                  <a:spcPct val="20000"/>
                </a:spcBef>
                <a:defRPr/>
              </a:pPr>
              <a:r>
                <a:rPr lang="en-US" dirty="0">
                  <a:solidFill>
                    <a:schemeClr val="bg2">
                      <a:lumMod val="10000"/>
                    </a:schemeClr>
                  </a:solidFill>
                </a:rPr>
                <a:t>Perform EDA</a:t>
              </a:r>
            </a:p>
          </p:txBody>
        </p:sp>
        <p:sp>
          <p:nvSpPr>
            <p:cNvPr id="76" name="Rectangle 75"/>
            <p:cNvSpPr/>
            <p:nvPr/>
          </p:nvSpPr>
          <p:spPr>
            <a:xfrm>
              <a:off x="1249368" y="1210226"/>
              <a:ext cx="1712182" cy="553560"/>
            </a:xfrm>
            <a:prstGeom prst="rect">
              <a:avLst/>
            </a:prstGeom>
          </p:spPr>
          <p:txBody>
            <a:bodyPr wrap="square">
              <a:spAutoFit/>
            </a:bodyPr>
            <a:lstStyle/>
            <a:p>
              <a:r>
                <a:rPr lang="en-US" sz="2000" b="1" dirty="0">
                  <a:solidFill>
                    <a:srgbClr val="ED7D31"/>
                  </a:solidFill>
                </a:rPr>
                <a:t>Data Collection and </a:t>
              </a:r>
            </a:p>
            <a:p>
              <a:r>
                <a:rPr lang="en-US" sz="2000" b="1" dirty="0">
                  <a:solidFill>
                    <a:srgbClr val="ED7D31"/>
                  </a:solidFill>
                </a:rPr>
                <a:t>EDA</a:t>
              </a:r>
            </a:p>
          </p:txBody>
        </p:sp>
      </p:grpSp>
      <p:grpSp>
        <p:nvGrpSpPr>
          <p:cNvPr id="77" name="Group 76"/>
          <p:cNvGrpSpPr/>
          <p:nvPr/>
        </p:nvGrpSpPr>
        <p:grpSpPr>
          <a:xfrm>
            <a:off x="5889153" y="2454955"/>
            <a:ext cx="2961436" cy="1955112"/>
            <a:chOff x="1226664" y="1116899"/>
            <a:chExt cx="1871368" cy="1528877"/>
          </a:xfrm>
        </p:grpSpPr>
        <p:sp>
          <p:nvSpPr>
            <p:cNvPr id="78" name="TextBox 77"/>
            <p:cNvSpPr txBox="1"/>
            <p:nvPr/>
          </p:nvSpPr>
          <p:spPr>
            <a:xfrm>
              <a:off x="1295283" y="1447200"/>
              <a:ext cx="1802749" cy="1198576"/>
            </a:xfrm>
            <a:prstGeom prst="rect">
              <a:avLst/>
            </a:prstGeom>
            <a:noFill/>
          </p:spPr>
          <p:txBody>
            <a:bodyPr wrap="square" rtlCol="0">
              <a:spAutoFit/>
            </a:bodyPr>
            <a:lstStyle/>
            <a:p>
              <a:pPr defTabSz="1219170">
                <a:spcBef>
                  <a:spcPct val="20000"/>
                </a:spcBef>
                <a:defRPr/>
              </a:pPr>
              <a:r>
                <a:rPr lang="en-US" dirty="0">
                  <a:solidFill>
                    <a:schemeClr val="bg2">
                      <a:lumMod val="10000"/>
                    </a:schemeClr>
                  </a:solidFill>
                </a:rPr>
                <a:t>Preliminary model selections </a:t>
              </a:r>
            </a:p>
            <a:p>
              <a:pPr defTabSz="1219170">
                <a:spcBef>
                  <a:spcPct val="20000"/>
                </a:spcBef>
                <a:defRPr/>
              </a:pPr>
              <a:r>
                <a:rPr lang="en-US" dirty="0">
                  <a:solidFill>
                    <a:schemeClr val="bg2">
                      <a:lumMod val="10000"/>
                    </a:schemeClr>
                  </a:solidFill>
                </a:rPr>
                <a:t>Choose the best model useful in business application.</a:t>
              </a:r>
            </a:p>
          </p:txBody>
        </p:sp>
        <p:sp>
          <p:nvSpPr>
            <p:cNvPr id="79" name="Rectangle 78"/>
            <p:cNvSpPr/>
            <p:nvPr/>
          </p:nvSpPr>
          <p:spPr>
            <a:xfrm>
              <a:off x="1226664" y="1116899"/>
              <a:ext cx="1712182" cy="312882"/>
            </a:xfrm>
            <a:prstGeom prst="rect">
              <a:avLst/>
            </a:prstGeom>
          </p:spPr>
          <p:txBody>
            <a:bodyPr wrap="square">
              <a:spAutoFit/>
            </a:bodyPr>
            <a:lstStyle/>
            <a:p>
              <a:r>
                <a:rPr lang="en-US" sz="2000" b="1" dirty="0">
                  <a:solidFill>
                    <a:schemeClr val="accent6">
                      <a:lumMod val="75000"/>
                    </a:schemeClr>
                  </a:solidFill>
                </a:rPr>
                <a:t>Modeling</a:t>
              </a:r>
            </a:p>
          </p:txBody>
        </p:sp>
      </p:grpSp>
      <p:grpSp>
        <p:nvGrpSpPr>
          <p:cNvPr id="80" name="Group 79"/>
          <p:cNvGrpSpPr/>
          <p:nvPr/>
        </p:nvGrpSpPr>
        <p:grpSpPr>
          <a:xfrm>
            <a:off x="8475918" y="1847241"/>
            <a:ext cx="3040311" cy="1354385"/>
            <a:chOff x="1249368" y="1210226"/>
            <a:chExt cx="1921210" cy="1059116"/>
          </a:xfrm>
        </p:grpSpPr>
        <p:sp>
          <p:nvSpPr>
            <p:cNvPr id="81" name="TextBox 80"/>
            <p:cNvSpPr txBox="1"/>
            <p:nvPr/>
          </p:nvSpPr>
          <p:spPr>
            <a:xfrm>
              <a:off x="1295283" y="1547307"/>
              <a:ext cx="1875295" cy="722035"/>
            </a:xfrm>
            <a:prstGeom prst="rect">
              <a:avLst/>
            </a:prstGeom>
            <a:noFill/>
          </p:spPr>
          <p:txBody>
            <a:bodyPr wrap="square" rtlCol="0">
              <a:spAutoFit/>
            </a:bodyPr>
            <a:lstStyle/>
            <a:p>
              <a:pPr defTabSz="1219170">
                <a:spcBef>
                  <a:spcPct val="20000"/>
                </a:spcBef>
                <a:defRPr/>
              </a:pPr>
              <a:r>
                <a:rPr lang="en-US" dirty="0">
                  <a:solidFill>
                    <a:schemeClr val="bg2">
                      <a:lumMod val="10000"/>
                    </a:schemeClr>
                  </a:solidFill>
                </a:rPr>
                <a:t>With the final model, build business applications aim to  add value to the organization.</a:t>
              </a:r>
            </a:p>
          </p:txBody>
        </p:sp>
        <p:sp>
          <p:nvSpPr>
            <p:cNvPr id="82" name="Rectangle 81"/>
            <p:cNvSpPr/>
            <p:nvPr/>
          </p:nvSpPr>
          <p:spPr>
            <a:xfrm>
              <a:off x="1249368" y="1210226"/>
              <a:ext cx="1712182" cy="312882"/>
            </a:xfrm>
            <a:prstGeom prst="rect">
              <a:avLst/>
            </a:prstGeom>
          </p:spPr>
          <p:txBody>
            <a:bodyPr wrap="square">
              <a:spAutoFit/>
            </a:bodyPr>
            <a:lstStyle/>
            <a:p>
              <a:r>
                <a:rPr lang="en-US" sz="2000" b="1" dirty="0">
                  <a:solidFill>
                    <a:srgbClr val="FFC000"/>
                  </a:solidFill>
                </a:rPr>
                <a:t>Business Application</a:t>
              </a:r>
            </a:p>
          </p:txBody>
        </p:sp>
      </p:grpSp>
      <p:grpSp>
        <p:nvGrpSpPr>
          <p:cNvPr id="40" name="Group 39"/>
          <p:cNvGrpSpPr/>
          <p:nvPr/>
        </p:nvGrpSpPr>
        <p:grpSpPr>
          <a:xfrm>
            <a:off x="127356" y="-21594"/>
            <a:ext cx="4216043" cy="825339"/>
            <a:chOff x="127357" y="-6354"/>
            <a:chExt cx="2524868" cy="891469"/>
          </a:xfrm>
        </p:grpSpPr>
        <p:sp>
          <p:nvSpPr>
            <p:cNvPr id="41" name="Round Same Side Corner Rectangle 40"/>
            <p:cNvSpPr/>
            <p:nvPr/>
          </p:nvSpPr>
          <p:spPr bwMode="auto">
            <a:xfrm rot="10800000" flipH="1">
              <a:off x="127357" y="-6354"/>
              <a:ext cx="2524868" cy="613385"/>
            </a:xfrm>
            <a:prstGeom prst="round2SameRect">
              <a:avLst>
                <a:gd name="adj1" fmla="val 35205"/>
                <a:gd name="adj2" fmla="val 0"/>
              </a:avLst>
            </a:prstGeom>
            <a:solidFill>
              <a:schemeClr val="bg1">
                <a:alpha val="80000"/>
              </a:schemeClr>
            </a:solidFill>
            <a:ln w="19050">
              <a:noFill/>
              <a:round/>
              <a:headEnd/>
              <a:tailEnd/>
            </a:ln>
            <a:effectLst>
              <a:outerShdw blurRad="50800" dist="38100" dir="5400000" algn="t"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chemeClr val="bg1"/>
                </a:solidFill>
              </a:endParaRPr>
            </a:p>
          </p:txBody>
        </p:sp>
        <p:sp>
          <p:nvSpPr>
            <p:cNvPr id="42" name="TextBox 41"/>
            <p:cNvSpPr txBox="1"/>
            <p:nvPr/>
          </p:nvSpPr>
          <p:spPr>
            <a:xfrm>
              <a:off x="127357" y="54118"/>
              <a:ext cx="2524868" cy="830997"/>
            </a:xfrm>
            <a:prstGeom prst="rect">
              <a:avLst/>
            </a:prstGeom>
            <a:noFill/>
          </p:spPr>
          <p:txBody>
            <a:bodyPr wrap="square" rtlCol="0">
              <a:spAutoFit/>
            </a:bodyPr>
            <a:lstStyle/>
            <a:p>
              <a:pPr algn="ctr"/>
              <a:r>
                <a:rPr lang="en-US" sz="2400" dirty="0"/>
                <a:t>Classification Project workflow</a:t>
              </a:r>
            </a:p>
          </p:txBody>
        </p:sp>
      </p:grpSp>
    </p:spTree>
    <p:extLst>
      <p:ext uri="{BB962C8B-B14F-4D97-AF65-F5344CB8AC3E}">
        <p14:creationId xmlns:p14="http://schemas.microsoft.com/office/powerpoint/2010/main" val="259762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1000"/>
                                        <p:tgtEl>
                                          <p:spTgt spid="2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up)">
                                      <p:cBhvr>
                                        <p:cTn id="15" dur="1000"/>
                                        <p:tgtEl>
                                          <p:spTgt spid="62"/>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3500"/>
                            </p:stCondLst>
                            <p:childTnLst>
                              <p:par>
                                <p:cTn id="25" presetID="22" presetClass="entr" presetSubtype="1"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1000"/>
                                        <p:tgtEl>
                                          <p:spTgt spid="74"/>
                                        </p:tgtEl>
                                      </p:cBhvr>
                                    </p:animEffect>
                                  </p:childTnLst>
                                </p:cTn>
                              </p:par>
                            </p:childTnLst>
                          </p:cTn>
                        </p:par>
                        <p:par>
                          <p:cTn id="28" fill="hold">
                            <p:stCondLst>
                              <p:cond delay="450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5500"/>
                            </p:stCondLst>
                            <p:childTnLst>
                              <p:par>
                                <p:cTn id="37" presetID="22" presetClass="entr" presetSubtype="1" fill="hold" nodeType="after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wipe(up)">
                                      <p:cBhvr>
                                        <p:cTn id="39" dur="500"/>
                                        <p:tgtEl>
                                          <p:spTgt spid="77"/>
                                        </p:tgtEl>
                                      </p:cBhvr>
                                    </p:animEffect>
                                  </p:childTnLst>
                                </p:cTn>
                              </p:par>
                            </p:childTnLst>
                          </p:cTn>
                        </p:par>
                        <p:par>
                          <p:cTn id="40" fill="hold">
                            <p:stCondLst>
                              <p:cond delay="6000"/>
                            </p:stCondLst>
                            <p:childTnLst>
                              <p:par>
                                <p:cTn id="41" presetID="22" presetClass="entr" presetSubtype="8"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6500"/>
                            </p:stCondLst>
                            <p:childTnLst>
                              <p:par>
                                <p:cTn id="45" presetID="22" presetClass="entr" presetSubtype="8"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7000"/>
                            </p:stCondLst>
                            <p:childTnLst>
                              <p:par>
                                <p:cTn id="49" presetID="22" presetClass="entr" presetSubtype="1" fill="hold"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up)">
                                      <p:cBhvr>
                                        <p:cTn id="51"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477662C-8DEE-954A-AC9B-C224B5EECBF0}"/>
              </a:ext>
            </a:extLst>
          </p:cNvPr>
          <p:cNvSpPr/>
          <p:nvPr/>
        </p:nvSpPr>
        <p:spPr bwMode="auto">
          <a:xfrm>
            <a:off x="0" y="756745"/>
            <a:ext cx="12192000" cy="5808178"/>
          </a:xfrm>
          <a:prstGeom prst="rect">
            <a:avLst/>
          </a:prstGeom>
          <a:solidFill>
            <a:schemeClr val="bg1">
              <a:lumMod val="85000"/>
              <a:alpha val="75000"/>
            </a:schemeClr>
          </a:solidFill>
          <a:ln w="63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3" name="Rectangle 12"/>
          <p:cNvSpPr/>
          <p:nvPr/>
        </p:nvSpPr>
        <p:spPr bwMode="auto">
          <a:xfrm>
            <a:off x="0" y="2477875"/>
            <a:ext cx="12192000" cy="2258247"/>
          </a:xfrm>
          <a:prstGeom prst="rect">
            <a:avLst/>
          </a:prstGeom>
          <a:solidFill>
            <a:schemeClr val="bg1"/>
          </a:solidFill>
          <a:ln w="6350">
            <a:noFill/>
            <a:round/>
            <a:headEnd/>
            <a:tailEnd/>
          </a:ln>
          <a:effectLst>
            <a:innerShdw blurRad="114300">
              <a:prstClr val="black"/>
            </a:inn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18" name="TextBox 17"/>
          <p:cNvSpPr txBox="1"/>
          <p:nvPr/>
        </p:nvSpPr>
        <p:spPr>
          <a:xfrm>
            <a:off x="4721772" y="2557428"/>
            <a:ext cx="2087961" cy="2068259"/>
          </a:xfrm>
          <a:prstGeom prst="rect">
            <a:avLst/>
          </a:prstGeom>
          <a:noFill/>
        </p:spPr>
        <p:txBody>
          <a:bodyPr wrap="square" lIns="0" tIns="0" rIns="0" bIns="0" rtlCol="0" anchor="t">
            <a:spAutoFit/>
          </a:bodyPr>
          <a:lstStyle/>
          <a:p>
            <a:pPr algn="ctr" defTabSz="1219170">
              <a:spcBef>
                <a:spcPct val="20000"/>
              </a:spcBef>
              <a:defRPr/>
            </a:pPr>
            <a:r>
              <a:rPr lang="en-US" sz="2400" b="1" dirty="0">
                <a:solidFill>
                  <a:srgbClr val="FF0000"/>
                </a:solidFill>
              </a:rPr>
              <a:t>Feature Engineering</a:t>
            </a:r>
            <a:endParaRPr lang="en-US" b="1" dirty="0">
              <a:solidFill>
                <a:srgbClr val="FF0000"/>
              </a:solidFill>
            </a:endParaRP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Add more related categorical  features</a:t>
            </a: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 Convert ‘Project Essay’ feature to word counts </a:t>
            </a:r>
          </a:p>
        </p:txBody>
      </p:sp>
      <p:sp>
        <p:nvSpPr>
          <p:cNvPr id="19" name="TextBox 18"/>
          <p:cNvSpPr txBox="1"/>
          <p:nvPr/>
        </p:nvSpPr>
        <p:spPr>
          <a:xfrm>
            <a:off x="1797269" y="2567557"/>
            <a:ext cx="2784476" cy="1526572"/>
          </a:xfrm>
          <a:prstGeom prst="rect">
            <a:avLst/>
          </a:prstGeom>
          <a:noFill/>
        </p:spPr>
        <p:txBody>
          <a:bodyPr wrap="square" lIns="0" tIns="0" rIns="0" bIns="0" rtlCol="0" anchor="t">
            <a:spAutoFit/>
          </a:bodyPr>
          <a:lstStyle/>
          <a:p>
            <a:pPr algn="ctr" defTabSz="1219170">
              <a:spcBef>
                <a:spcPct val="20000"/>
              </a:spcBef>
              <a:defRPr/>
            </a:pPr>
            <a:r>
              <a:rPr lang="en-US" sz="2400" b="1" dirty="0">
                <a:solidFill>
                  <a:schemeClr val="accent1"/>
                </a:solidFill>
              </a:rPr>
              <a:t>Initial Model Selection</a:t>
            </a: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Logistic Regression and Gradient Boosting Machines stand Out </a:t>
            </a:r>
          </a:p>
        </p:txBody>
      </p:sp>
      <p:sp>
        <p:nvSpPr>
          <p:cNvPr id="20" name="TextBox 19"/>
          <p:cNvSpPr txBox="1"/>
          <p:nvPr/>
        </p:nvSpPr>
        <p:spPr>
          <a:xfrm>
            <a:off x="9666621" y="2567557"/>
            <a:ext cx="2141751" cy="2031325"/>
          </a:xfrm>
          <a:prstGeom prst="rect">
            <a:avLst/>
          </a:prstGeom>
          <a:noFill/>
        </p:spPr>
        <p:txBody>
          <a:bodyPr wrap="square" lIns="0" tIns="0" rIns="0" bIns="0" rtlCol="0" anchor="t">
            <a:spAutoFit/>
          </a:bodyPr>
          <a:lstStyle/>
          <a:p>
            <a:pPr algn="ctr" defTabSz="1219170">
              <a:spcBef>
                <a:spcPct val="20000"/>
              </a:spcBef>
              <a:defRPr/>
            </a:pPr>
            <a:r>
              <a:rPr lang="en-US" sz="2400" b="1" dirty="0">
                <a:solidFill>
                  <a:schemeClr val="accent4"/>
                </a:solidFill>
              </a:rPr>
              <a:t>Finalize Model</a:t>
            </a:r>
          </a:p>
          <a:p>
            <a:pPr algn="ctr" defTabSz="1219170">
              <a:spcBef>
                <a:spcPct val="20000"/>
              </a:spcBef>
              <a:defRPr/>
            </a:pPr>
            <a:endParaRPr lang="en-US" b="1" dirty="0">
              <a:solidFill>
                <a:schemeClr val="accent4"/>
              </a:solidFill>
            </a:endParaRP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Optimize and standardize Model</a:t>
            </a: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Interpret the coefficients of the features</a:t>
            </a:r>
          </a:p>
        </p:txBody>
      </p:sp>
      <p:sp>
        <p:nvSpPr>
          <p:cNvPr id="21" name="TextBox 20"/>
          <p:cNvSpPr txBox="1"/>
          <p:nvPr/>
        </p:nvSpPr>
        <p:spPr>
          <a:xfrm>
            <a:off x="6762832" y="2527574"/>
            <a:ext cx="2719496" cy="2068259"/>
          </a:xfrm>
          <a:prstGeom prst="rect">
            <a:avLst/>
          </a:prstGeom>
          <a:noFill/>
        </p:spPr>
        <p:txBody>
          <a:bodyPr wrap="square" lIns="0" tIns="0" rIns="0" bIns="0" rtlCol="0" anchor="t">
            <a:spAutoFit/>
          </a:bodyPr>
          <a:lstStyle/>
          <a:p>
            <a:pPr algn="ctr" defTabSz="1219170">
              <a:spcBef>
                <a:spcPct val="20000"/>
              </a:spcBef>
              <a:defRPr/>
            </a:pPr>
            <a:r>
              <a:rPr lang="en-US" sz="2400" b="1" dirty="0">
                <a:solidFill>
                  <a:schemeClr val="accent6">
                    <a:lumMod val="75000"/>
                  </a:schemeClr>
                </a:solidFill>
              </a:rPr>
              <a:t>Final Model Selection</a:t>
            </a:r>
            <a:endParaRPr lang="en-US" b="1" dirty="0">
              <a:solidFill>
                <a:schemeClr val="accent6">
                  <a:lumMod val="75000"/>
                </a:schemeClr>
              </a:solidFill>
            </a:endParaRP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Logistic Regression and  GBM models have close scores</a:t>
            </a: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Logistic Regression is picked due to its simplicity and interpretability</a:t>
            </a:r>
          </a:p>
        </p:txBody>
      </p:sp>
      <p:grpSp>
        <p:nvGrpSpPr>
          <p:cNvPr id="40" name="Group 39"/>
          <p:cNvGrpSpPr/>
          <p:nvPr/>
        </p:nvGrpSpPr>
        <p:grpSpPr>
          <a:xfrm>
            <a:off x="7790425" y="4736122"/>
            <a:ext cx="2926080" cy="1463040"/>
            <a:chOff x="7790425" y="4736122"/>
            <a:chExt cx="2926080" cy="1463040"/>
          </a:xfrm>
        </p:grpSpPr>
        <p:sp>
          <p:nvSpPr>
            <p:cNvPr id="6" name="Freeform 5"/>
            <p:cNvSpPr>
              <a:spLocks noChangeAspect="1"/>
            </p:cNvSpPr>
            <p:nvPr/>
          </p:nvSpPr>
          <p:spPr>
            <a:xfrm>
              <a:off x="7790425" y="4736122"/>
              <a:ext cx="2926080" cy="1463040"/>
            </a:xfrm>
            <a:custGeom>
              <a:avLst/>
              <a:gdLst>
                <a:gd name="connsiteX0" fmla="*/ 0 w 2743200"/>
                <a:gd name="connsiteY0" fmla="*/ 0 h 1371600"/>
                <a:gd name="connsiteX1" fmla="*/ 822960 w 2743200"/>
                <a:gd name="connsiteY1" fmla="*/ 0 h 1371600"/>
                <a:gd name="connsiteX2" fmla="*/ 1371600 w 2743200"/>
                <a:gd name="connsiteY2" fmla="*/ 548640 h 1371600"/>
                <a:gd name="connsiteX3" fmla="*/ 1920240 w 2743200"/>
                <a:gd name="connsiteY3" fmla="*/ 0 h 1371600"/>
                <a:gd name="connsiteX4" fmla="*/ 2743200 w 2743200"/>
                <a:gd name="connsiteY4" fmla="*/ 0 h 1371600"/>
                <a:gd name="connsiteX5" fmla="*/ 1371600 w 2743200"/>
                <a:gd name="connsiteY5" fmla="*/ 1371600 h 1371600"/>
                <a:gd name="connsiteX6" fmla="*/ 0 w 2743200"/>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00" h="1371600">
                  <a:moveTo>
                    <a:pt x="0" y="0"/>
                  </a:moveTo>
                  <a:lnTo>
                    <a:pt x="822960" y="0"/>
                  </a:lnTo>
                  <a:cubicBezTo>
                    <a:pt x="822960" y="303006"/>
                    <a:pt x="1068594" y="548640"/>
                    <a:pt x="1371600" y="548640"/>
                  </a:cubicBezTo>
                  <a:cubicBezTo>
                    <a:pt x="1674606" y="548640"/>
                    <a:pt x="1920240" y="303006"/>
                    <a:pt x="1920240" y="0"/>
                  </a:cubicBezTo>
                  <a:lnTo>
                    <a:pt x="2743200" y="0"/>
                  </a:lnTo>
                  <a:cubicBezTo>
                    <a:pt x="2743200" y="757514"/>
                    <a:pt x="2129114" y="1371600"/>
                    <a:pt x="1371600" y="1371600"/>
                  </a:cubicBezTo>
                  <a:cubicBezTo>
                    <a:pt x="614086" y="1371600"/>
                    <a:pt x="0" y="757514"/>
                    <a:pt x="0" y="0"/>
                  </a:cubicBezTo>
                  <a:close/>
                </a:path>
              </a:pathLst>
            </a:custGeom>
            <a:solidFill>
              <a:srgbClr val="FFC00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14"/>
            <p:cNvSpPr>
              <a:spLocks noChangeAspect="1" noEditPoints="1"/>
            </p:cNvSpPr>
            <p:nvPr/>
          </p:nvSpPr>
          <p:spPr bwMode="auto">
            <a:xfrm>
              <a:off x="8935794" y="5421907"/>
              <a:ext cx="635340" cy="640080"/>
            </a:xfrm>
            <a:custGeom>
              <a:avLst/>
              <a:gdLst>
                <a:gd name="T0" fmla="*/ 35 w 105"/>
                <a:gd name="T1" fmla="*/ 98 h 106"/>
                <a:gd name="T2" fmla="*/ 21 w 105"/>
                <a:gd name="T3" fmla="*/ 98 h 106"/>
                <a:gd name="T4" fmla="*/ 21 w 105"/>
                <a:gd name="T5" fmla="*/ 91 h 106"/>
                <a:gd name="T6" fmla="*/ 25 w 105"/>
                <a:gd name="T7" fmla="*/ 91 h 106"/>
                <a:gd name="T8" fmla="*/ 28 w 105"/>
                <a:gd name="T9" fmla="*/ 88 h 106"/>
                <a:gd name="T10" fmla="*/ 28 w 105"/>
                <a:gd name="T11" fmla="*/ 81 h 106"/>
                <a:gd name="T12" fmla="*/ 25 w 105"/>
                <a:gd name="T13" fmla="*/ 77 h 106"/>
                <a:gd name="T14" fmla="*/ 21 w 105"/>
                <a:gd name="T15" fmla="*/ 77 h 106"/>
                <a:gd name="T16" fmla="*/ 21 w 105"/>
                <a:gd name="T17" fmla="*/ 70 h 106"/>
                <a:gd name="T18" fmla="*/ 25 w 105"/>
                <a:gd name="T19" fmla="*/ 70 h 106"/>
                <a:gd name="T20" fmla="*/ 28 w 105"/>
                <a:gd name="T21" fmla="*/ 67 h 106"/>
                <a:gd name="T22" fmla="*/ 28 w 105"/>
                <a:gd name="T23" fmla="*/ 60 h 106"/>
                <a:gd name="T24" fmla="*/ 25 w 105"/>
                <a:gd name="T25" fmla="*/ 56 h 106"/>
                <a:gd name="T26" fmla="*/ 21 w 105"/>
                <a:gd name="T27" fmla="*/ 56 h 106"/>
                <a:gd name="T28" fmla="*/ 21 w 105"/>
                <a:gd name="T29" fmla="*/ 49 h 106"/>
                <a:gd name="T30" fmla="*/ 25 w 105"/>
                <a:gd name="T31" fmla="*/ 49 h 106"/>
                <a:gd name="T32" fmla="*/ 28 w 105"/>
                <a:gd name="T33" fmla="*/ 46 h 106"/>
                <a:gd name="T34" fmla="*/ 28 w 105"/>
                <a:gd name="T35" fmla="*/ 38 h 106"/>
                <a:gd name="T36" fmla="*/ 25 w 105"/>
                <a:gd name="T37" fmla="*/ 35 h 106"/>
                <a:gd name="T38" fmla="*/ 21 w 105"/>
                <a:gd name="T39" fmla="*/ 35 h 106"/>
                <a:gd name="T40" fmla="*/ 21 w 105"/>
                <a:gd name="T41" fmla="*/ 28 h 106"/>
                <a:gd name="T42" fmla="*/ 25 w 105"/>
                <a:gd name="T43" fmla="*/ 28 h 106"/>
                <a:gd name="T44" fmla="*/ 28 w 105"/>
                <a:gd name="T45" fmla="*/ 24 h 106"/>
                <a:gd name="T46" fmla="*/ 28 w 105"/>
                <a:gd name="T47" fmla="*/ 17 h 106"/>
                <a:gd name="T48" fmla="*/ 25 w 105"/>
                <a:gd name="T49" fmla="*/ 14 h 106"/>
                <a:gd name="T50" fmla="*/ 21 w 105"/>
                <a:gd name="T51" fmla="*/ 14 h 106"/>
                <a:gd name="T52" fmla="*/ 21 w 105"/>
                <a:gd name="T53" fmla="*/ 7 h 106"/>
                <a:gd name="T54" fmla="*/ 35 w 105"/>
                <a:gd name="T55" fmla="*/ 7 h 106"/>
                <a:gd name="T56" fmla="*/ 35 w 105"/>
                <a:gd name="T57" fmla="*/ 98 h 106"/>
                <a:gd name="T58" fmla="*/ 99 w 105"/>
                <a:gd name="T59" fmla="*/ 0 h 106"/>
                <a:gd name="T60" fmla="*/ 14 w 105"/>
                <a:gd name="T61" fmla="*/ 0 h 106"/>
                <a:gd name="T62" fmla="*/ 14 w 105"/>
                <a:gd name="T63" fmla="*/ 14 h 106"/>
                <a:gd name="T64" fmla="*/ 4 w 105"/>
                <a:gd name="T65" fmla="*/ 14 h 106"/>
                <a:gd name="T66" fmla="*/ 0 w 105"/>
                <a:gd name="T67" fmla="*/ 17 h 106"/>
                <a:gd name="T68" fmla="*/ 0 w 105"/>
                <a:gd name="T69" fmla="*/ 24 h 106"/>
                <a:gd name="T70" fmla="*/ 4 w 105"/>
                <a:gd name="T71" fmla="*/ 28 h 106"/>
                <a:gd name="T72" fmla="*/ 14 w 105"/>
                <a:gd name="T73" fmla="*/ 28 h 106"/>
                <a:gd name="T74" fmla="*/ 14 w 105"/>
                <a:gd name="T75" fmla="*/ 35 h 106"/>
                <a:gd name="T76" fmla="*/ 4 w 105"/>
                <a:gd name="T77" fmla="*/ 35 h 106"/>
                <a:gd name="T78" fmla="*/ 0 w 105"/>
                <a:gd name="T79" fmla="*/ 38 h 106"/>
                <a:gd name="T80" fmla="*/ 0 w 105"/>
                <a:gd name="T81" fmla="*/ 46 h 106"/>
                <a:gd name="T82" fmla="*/ 4 w 105"/>
                <a:gd name="T83" fmla="*/ 49 h 106"/>
                <a:gd name="T84" fmla="*/ 14 w 105"/>
                <a:gd name="T85" fmla="*/ 49 h 106"/>
                <a:gd name="T86" fmla="*/ 14 w 105"/>
                <a:gd name="T87" fmla="*/ 56 h 106"/>
                <a:gd name="T88" fmla="*/ 4 w 105"/>
                <a:gd name="T89" fmla="*/ 56 h 106"/>
                <a:gd name="T90" fmla="*/ 0 w 105"/>
                <a:gd name="T91" fmla="*/ 60 h 106"/>
                <a:gd name="T92" fmla="*/ 0 w 105"/>
                <a:gd name="T93" fmla="*/ 67 h 106"/>
                <a:gd name="T94" fmla="*/ 4 w 105"/>
                <a:gd name="T95" fmla="*/ 70 h 106"/>
                <a:gd name="T96" fmla="*/ 14 w 105"/>
                <a:gd name="T97" fmla="*/ 70 h 106"/>
                <a:gd name="T98" fmla="*/ 14 w 105"/>
                <a:gd name="T99" fmla="*/ 77 h 106"/>
                <a:gd name="T100" fmla="*/ 4 w 105"/>
                <a:gd name="T101" fmla="*/ 77 h 106"/>
                <a:gd name="T102" fmla="*/ 0 w 105"/>
                <a:gd name="T103" fmla="*/ 81 h 106"/>
                <a:gd name="T104" fmla="*/ 0 w 105"/>
                <a:gd name="T105" fmla="*/ 88 h 106"/>
                <a:gd name="T106" fmla="*/ 4 w 105"/>
                <a:gd name="T107" fmla="*/ 91 h 106"/>
                <a:gd name="T108" fmla="*/ 14 w 105"/>
                <a:gd name="T109" fmla="*/ 91 h 106"/>
                <a:gd name="T110" fmla="*/ 14 w 105"/>
                <a:gd name="T111" fmla="*/ 106 h 106"/>
                <a:gd name="T112" fmla="*/ 99 w 105"/>
                <a:gd name="T113" fmla="*/ 106 h 106"/>
                <a:gd name="T114" fmla="*/ 105 w 105"/>
                <a:gd name="T115" fmla="*/ 98 h 106"/>
                <a:gd name="T116" fmla="*/ 105 w 105"/>
                <a:gd name="T117" fmla="*/ 7 h 106"/>
                <a:gd name="T118" fmla="*/ 99 w 105"/>
                <a:gd name="T1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5" h="106">
                  <a:moveTo>
                    <a:pt x="35" y="98"/>
                  </a:moveTo>
                  <a:cubicBezTo>
                    <a:pt x="21" y="98"/>
                    <a:pt x="21" y="98"/>
                    <a:pt x="21" y="98"/>
                  </a:cubicBezTo>
                  <a:cubicBezTo>
                    <a:pt x="21" y="91"/>
                    <a:pt x="21" y="91"/>
                    <a:pt x="21" y="91"/>
                  </a:cubicBezTo>
                  <a:cubicBezTo>
                    <a:pt x="25" y="91"/>
                    <a:pt x="25" y="91"/>
                    <a:pt x="25" y="91"/>
                  </a:cubicBezTo>
                  <a:cubicBezTo>
                    <a:pt x="27" y="91"/>
                    <a:pt x="28" y="90"/>
                    <a:pt x="28" y="88"/>
                  </a:cubicBezTo>
                  <a:cubicBezTo>
                    <a:pt x="28" y="81"/>
                    <a:pt x="28" y="81"/>
                    <a:pt x="28" y="81"/>
                  </a:cubicBezTo>
                  <a:cubicBezTo>
                    <a:pt x="28" y="79"/>
                    <a:pt x="27" y="77"/>
                    <a:pt x="25" y="77"/>
                  </a:cubicBezTo>
                  <a:cubicBezTo>
                    <a:pt x="21" y="77"/>
                    <a:pt x="21" y="77"/>
                    <a:pt x="21" y="77"/>
                  </a:cubicBezTo>
                  <a:cubicBezTo>
                    <a:pt x="21" y="70"/>
                    <a:pt x="21" y="70"/>
                    <a:pt x="21" y="70"/>
                  </a:cubicBezTo>
                  <a:cubicBezTo>
                    <a:pt x="25" y="70"/>
                    <a:pt x="25" y="70"/>
                    <a:pt x="25" y="70"/>
                  </a:cubicBezTo>
                  <a:cubicBezTo>
                    <a:pt x="27" y="70"/>
                    <a:pt x="28" y="69"/>
                    <a:pt x="28" y="67"/>
                  </a:cubicBezTo>
                  <a:cubicBezTo>
                    <a:pt x="28" y="60"/>
                    <a:pt x="28" y="60"/>
                    <a:pt x="28" y="60"/>
                  </a:cubicBezTo>
                  <a:cubicBezTo>
                    <a:pt x="28" y="58"/>
                    <a:pt x="27" y="56"/>
                    <a:pt x="25" y="56"/>
                  </a:cubicBezTo>
                  <a:cubicBezTo>
                    <a:pt x="21" y="56"/>
                    <a:pt x="21" y="56"/>
                    <a:pt x="21" y="56"/>
                  </a:cubicBezTo>
                  <a:cubicBezTo>
                    <a:pt x="21" y="49"/>
                    <a:pt x="21" y="49"/>
                    <a:pt x="21" y="49"/>
                  </a:cubicBezTo>
                  <a:cubicBezTo>
                    <a:pt x="25" y="49"/>
                    <a:pt x="25" y="49"/>
                    <a:pt x="25" y="49"/>
                  </a:cubicBezTo>
                  <a:cubicBezTo>
                    <a:pt x="27" y="49"/>
                    <a:pt x="28" y="47"/>
                    <a:pt x="28" y="46"/>
                  </a:cubicBezTo>
                  <a:cubicBezTo>
                    <a:pt x="28" y="38"/>
                    <a:pt x="28" y="38"/>
                    <a:pt x="28" y="38"/>
                  </a:cubicBezTo>
                  <a:cubicBezTo>
                    <a:pt x="28" y="37"/>
                    <a:pt x="27" y="35"/>
                    <a:pt x="25" y="35"/>
                  </a:cubicBezTo>
                  <a:cubicBezTo>
                    <a:pt x="21" y="35"/>
                    <a:pt x="21" y="35"/>
                    <a:pt x="21" y="35"/>
                  </a:cubicBezTo>
                  <a:cubicBezTo>
                    <a:pt x="21" y="28"/>
                    <a:pt x="21" y="28"/>
                    <a:pt x="21" y="28"/>
                  </a:cubicBezTo>
                  <a:cubicBezTo>
                    <a:pt x="25" y="28"/>
                    <a:pt x="25" y="28"/>
                    <a:pt x="25" y="28"/>
                  </a:cubicBezTo>
                  <a:cubicBezTo>
                    <a:pt x="27" y="28"/>
                    <a:pt x="28" y="26"/>
                    <a:pt x="28" y="24"/>
                  </a:cubicBezTo>
                  <a:cubicBezTo>
                    <a:pt x="28" y="17"/>
                    <a:pt x="28" y="17"/>
                    <a:pt x="28" y="17"/>
                  </a:cubicBezTo>
                  <a:cubicBezTo>
                    <a:pt x="28" y="15"/>
                    <a:pt x="27" y="14"/>
                    <a:pt x="25" y="14"/>
                  </a:cubicBezTo>
                  <a:cubicBezTo>
                    <a:pt x="21" y="14"/>
                    <a:pt x="21" y="14"/>
                    <a:pt x="21" y="14"/>
                  </a:cubicBezTo>
                  <a:cubicBezTo>
                    <a:pt x="21" y="7"/>
                    <a:pt x="21" y="7"/>
                    <a:pt x="21" y="7"/>
                  </a:cubicBezTo>
                  <a:cubicBezTo>
                    <a:pt x="35" y="7"/>
                    <a:pt x="35" y="7"/>
                    <a:pt x="35" y="7"/>
                  </a:cubicBezTo>
                  <a:cubicBezTo>
                    <a:pt x="35" y="98"/>
                    <a:pt x="35" y="98"/>
                    <a:pt x="35" y="98"/>
                  </a:cubicBezTo>
                  <a:close/>
                  <a:moveTo>
                    <a:pt x="99" y="0"/>
                  </a:moveTo>
                  <a:cubicBezTo>
                    <a:pt x="14" y="0"/>
                    <a:pt x="14" y="0"/>
                    <a:pt x="14" y="0"/>
                  </a:cubicBezTo>
                  <a:cubicBezTo>
                    <a:pt x="14" y="14"/>
                    <a:pt x="14" y="14"/>
                    <a:pt x="14" y="14"/>
                  </a:cubicBezTo>
                  <a:cubicBezTo>
                    <a:pt x="4" y="14"/>
                    <a:pt x="4" y="14"/>
                    <a:pt x="4" y="14"/>
                  </a:cubicBezTo>
                  <a:cubicBezTo>
                    <a:pt x="2" y="14"/>
                    <a:pt x="0" y="15"/>
                    <a:pt x="0" y="17"/>
                  </a:cubicBezTo>
                  <a:cubicBezTo>
                    <a:pt x="0" y="24"/>
                    <a:pt x="0" y="24"/>
                    <a:pt x="0" y="24"/>
                  </a:cubicBezTo>
                  <a:cubicBezTo>
                    <a:pt x="0" y="26"/>
                    <a:pt x="2" y="28"/>
                    <a:pt x="4" y="28"/>
                  </a:cubicBezTo>
                  <a:cubicBezTo>
                    <a:pt x="14" y="28"/>
                    <a:pt x="14" y="28"/>
                    <a:pt x="14" y="28"/>
                  </a:cubicBezTo>
                  <a:cubicBezTo>
                    <a:pt x="14" y="35"/>
                    <a:pt x="14" y="35"/>
                    <a:pt x="14" y="35"/>
                  </a:cubicBezTo>
                  <a:cubicBezTo>
                    <a:pt x="4" y="35"/>
                    <a:pt x="4" y="35"/>
                    <a:pt x="4" y="35"/>
                  </a:cubicBezTo>
                  <a:cubicBezTo>
                    <a:pt x="2" y="35"/>
                    <a:pt x="0" y="37"/>
                    <a:pt x="0" y="38"/>
                  </a:cubicBezTo>
                  <a:cubicBezTo>
                    <a:pt x="0" y="46"/>
                    <a:pt x="0" y="46"/>
                    <a:pt x="0" y="46"/>
                  </a:cubicBezTo>
                  <a:cubicBezTo>
                    <a:pt x="0" y="47"/>
                    <a:pt x="2" y="49"/>
                    <a:pt x="4" y="49"/>
                  </a:cubicBezTo>
                  <a:cubicBezTo>
                    <a:pt x="14" y="49"/>
                    <a:pt x="14" y="49"/>
                    <a:pt x="14" y="49"/>
                  </a:cubicBezTo>
                  <a:cubicBezTo>
                    <a:pt x="14" y="56"/>
                    <a:pt x="14" y="56"/>
                    <a:pt x="14" y="56"/>
                  </a:cubicBezTo>
                  <a:cubicBezTo>
                    <a:pt x="4" y="56"/>
                    <a:pt x="4" y="56"/>
                    <a:pt x="4" y="56"/>
                  </a:cubicBezTo>
                  <a:cubicBezTo>
                    <a:pt x="2" y="56"/>
                    <a:pt x="0" y="58"/>
                    <a:pt x="0" y="60"/>
                  </a:cubicBezTo>
                  <a:cubicBezTo>
                    <a:pt x="0" y="67"/>
                    <a:pt x="0" y="67"/>
                    <a:pt x="0" y="67"/>
                  </a:cubicBezTo>
                  <a:cubicBezTo>
                    <a:pt x="0" y="69"/>
                    <a:pt x="2" y="70"/>
                    <a:pt x="4" y="70"/>
                  </a:cubicBezTo>
                  <a:cubicBezTo>
                    <a:pt x="14" y="70"/>
                    <a:pt x="14" y="70"/>
                    <a:pt x="14" y="70"/>
                  </a:cubicBezTo>
                  <a:cubicBezTo>
                    <a:pt x="14" y="77"/>
                    <a:pt x="14" y="77"/>
                    <a:pt x="14" y="77"/>
                  </a:cubicBezTo>
                  <a:cubicBezTo>
                    <a:pt x="4" y="77"/>
                    <a:pt x="4" y="77"/>
                    <a:pt x="4" y="77"/>
                  </a:cubicBezTo>
                  <a:cubicBezTo>
                    <a:pt x="2" y="77"/>
                    <a:pt x="0" y="79"/>
                    <a:pt x="0" y="81"/>
                  </a:cubicBezTo>
                  <a:cubicBezTo>
                    <a:pt x="0" y="88"/>
                    <a:pt x="0" y="88"/>
                    <a:pt x="0" y="88"/>
                  </a:cubicBezTo>
                  <a:cubicBezTo>
                    <a:pt x="0" y="90"/>
                    <a:pt x="2" y="91"/>
                    <a:pt x="4" y="91"/>
                  </a:cubicBezTo>
                  <a:cubicBezTo>
                    <a:pt x="14" y="91"/>
                    <a:pt x="14" y="91"/>
                    <a:pt x="14" y="91"/>
                  </a:cubicBezTo>
                  <a:cubicBezTo>
                    <a:pt x="14" y="106"/>
                    <a:pt x="14" y="106"/>
                    <a:pt x="14" y="106"/>
                  </a:cubicBezTo>
                  <a:cubicBezTo>
                    <a:pt x="99" y="106"/>
                    <a:pt x="99" y="106"/>
                    <a:pt x="99" y="106"/>
                  </a:cubicBezTo>
                  <a:cubicBezTo>
                    <a:pt x="103" y="106"/>
                    <a:pt x="105" y="102"/>
                    <a:pt x="105" y="98"/>
                  </a:cubicBezTo>
                  <a:cubicBezTo>
                    <a:pt x="105" y="7"/>
                    <a:pt x="105" y="7"/>
                    <a:pt x="105" y="7"/>
                  </a:cubicBezTo>
                  <a:cubicBezTo>
                    <a:pt x="105" y="3"/>
                    <a:pt x="103" y="0"/>
                    <a:pt x="99" y="0"/>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2" name="Group 1"/>
          <p:cNvGrpSpPr/>
          <p:nvPr/>
        </p:nvGrpSpPr>
        <p:grpSpPr>
          <a:xfrm>
            <a:off x="849436" y="1009899"/>
            <a:ext cx="2926080" cy="1463040"/>
            <a:chOff x="1631847" y="1479457"/>
            <a:chExt cx="2926080" cy="1463040"/>
          </a:xfrm>
        </p:grpSpPr>
        <p:sp>
          <p:nvSpPr>
            <p:cNvPr id="4" name="Freeform 3"/>
            <p:cNvSpPr>
              <a:spLocks noChangeAspect="1"/>
            </p:cNvSpPr>
            <p:nvPr/>
          </p:nvSpPr>
          <p:spPr>
            <a:xfrm rot="10800000">
              <a:off x="1631847" y="1479457"/>
              <a:ext cx="2926080" cy="1463040"/>
            </a:xfrm>
            <a:custGeom>
              <a:avLst/>
              <a:gdLst>
                <a:gd name="connsiteX0" fmla="*/ 0 w 2743200"/>
                <a:gd name="connsiteY0" fmla="*/ 0 h 1371600"/>
                <a:gd name="connsiteX1" fmla="*/ 822960 w 2743200"/>
                <a:gd name="connsiteY1" fmla="*/ 0 h 1371600"/>
                <a:gd name="connsiteX2" fmla="*/ 1371600 w 2743200"/>
                <a:gd name="connsiteY2" fmla="*/ 548640 h 1371600"/>
                <a:gd name="connsiteX3" fmla="*/ 1920240 w 2743200"/>
                <a:gd name="connsiteY3" fmla="*/ 0 h 1371600"/>
                <a:gd name="connsiteX4" fmla="*/ 2743200 w 2743200"/>
                <a:gd name="connsiteY4" fmla="*/ 0 h 1371600"/>
                <a:gd name="connsiteX5" fmla="*/ 1371600 w 2743200"/>
                <a:gd name="connsiteY5" fmla="*/ 1371600 h 1371600"/>
                <a:gd name="connsiteX6" fmla="*/ 0 w 2743200"/>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00" h="1371600">
                  <a:moveTo>
                    <a:pt x="0" y="0"/>
                  </a:moveTo>
                  <a:lnTo>
                    <a:pt x="822960" y="0"/>
                  </a:lnTo>
                  <a:cubicBezTo>
                    <a:pt x="822960" y="303006"/>
                    <a:pt x="1068594" y="548640"/>
                    <a:pt x="1371600" y="548640"/>
                  </a:cubicBezTo>
                  <a:cubicBezTo>
                    <a:pt x="1674606" y="548640"/>
                    <a:pt x="1920240" y="303006"/>
                    <a:pt x="1920240" y="0"/>
                  </a:cubicBezTo>
                  <a:lnTo>
                    <a:pt x="2743200" y="0"/>
                  </a:lnTo>
                  <a:cubicBezTo>
                    <a:pt x="2743200" y="757514"/>
                    <a:pt x="2129114" y="1371600"/>
                    <a:pt x="1371600" y="1371600"/>
                  </a:cubicBezTo>
                  <a:cubicBezTo>
                    <a:pt x="614086" y="1371600"/>
                    <a:pt x="0" y="757514"/>
                    <a:pt x="0" y="0"/>
                  </a:cubicBezTo>
                  <a:close/>
                </a:path>
              </a:pathLst>
            </a:cu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187"/>
            <p:cNvSpPr>
              <a:spLocks noEditPoints="1"/>
            </p:cNvSpPr>
            <p:nvPr/>
          </p:nvSpPr>
          <p:spPr bwMode="auto">
            <a:xfrm>
              <a:off x="2653226" y="1553324"/>
              <a:ext cx="841326" cy="639716"/>
            </a:xfrm>
            <a:prstGeom prst="cloudCallout">
              <a:avLst/>
            </a:pr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grpSp>
        <p:nvGrpSpPr>
          <p:cNvPr id="39" name="Group 38"/>
          <p:cNvGrpSpPr/>
          <p:nvPr/>
        </p:nvGrpSpPr>
        <p:grpSpPr>
          <a:xfrm>
            <a:off x="5813785" y="990667"/>
            <a:ext cx="2926080" cy="1463040"/>
            <a:chOff x="5748994" y="1479457"/>
            <a:chExt cx="2926080" cy="1463040"/>
          </a:xfrm>
        </p:grpSpPr>
        <p:sp>
          <p:nvSpPr>
            <p:cNvPr id="7" name="Freeform 6"/>
            <p:cNvSpPr>
              <a:spLocks noChangeAspect="1"/>
            </p:cNvSpPr>
            <p:nvPr/>
          </p:nvSpPr>
          <p:spPr>
            <a:xfrm rot="10800000">
              <a:off x="5748994" y="1479457"/>
              <a:ext cx="2926080" cy="1463040"/>
            </a:xfrm>
            <a:custGeom>
              <a:avLst/>
              <a:gdLst>
                <a:gd name="connsiteX0" fmla="*/ 0 w 2743200"/>
                <a:gd name="connsiteY0" fmla="*/ 0 h 1371600"/>
                <a:gd name="connsiteX1" fmla="*/ 822960 w 2743200"/>
                <a:gd name="connsiteY1" fmla="*/ 0 h 1371600"/>
                <a:gd name="connsiteX2" fmla="*/ 1371600 w 2743200"/>
                <a:gd name="connsiteY2" fmla="*/ 548640 h 1371600"/>
                <a:gd name="connsiteX3" fmla="*/ 1920240 w 2743200"/>
                <a:gd name="connsiteY3" fmla="*/ 0 h 1371600"/>
                <a:gd name="connsiteX4" fmla="*/ 2743200 w 2743200"/>
                <a:gd name="connsiteY4" fmla="*/ 0 h 1371600"/>
                <a:gd name="connsiteX5" fmla="*/ 1371600 w 2743200"/>
                <a:gd name="connsiteY5" fmla="*/ 1371600 h 1371600"/>
                <a:gd name="connsiteX6" fmla="*/ 0 w 2743200"/>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00" h="1371600">
                  <a:moveTo>
                    <a:pt x="0" y="0"/>
                  </a:moveTo>
                  <a:lnTo>
                    <a:pt x="822960" y="0"/>
                  </a:lnTo>
                  <a:cubicBezTo>
                    <a:pt x="822960" y="303006"/>
                    <a:pt x="1068594" y="548640"/>
                    <a:pt x="1371600" y="548640"/>
                  </a:cubicBezTo>
                  <a:cubicBezTo>
                    <a:pt x="1674606" y="548640"/>
                    <a:pt x="1920240" y="303006"/>
                    <a:pt x="1920240" y="0"/>
                  </a:cubicBezTo>
                  <a:lnTo>
                    <a:pt x="2743200" y="0"/>
                  </a:lnTo>
                  <a:cubicBezTo>
                    <a:pt x="2743200" y="757514"/>
                    <a:pt x="2129114" y="1371600"/>
                    <a:pt x="1371600" y="1371600"/>
                  </a:cubicBezTo>
                  <a:cubicBezTo>
                    <a:pt x="614086" y="1371600"/>
                    <a:pt x="0" y="757514"/>
                    <a:pt x="0" y="0"/>
                  </a:cubicBezTo>
                  <a:close/>
                </a:path>
              </a:pathLst>
            </a:custGeom>
            <a:solidFill>
              <a:schemeClr val="accent6">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Группа 49"/>
            <p:cNvGrpSpPr>
              <a:grpSpLocks noChangeAspect="1"/>
            </p:cNvGrpSpPr>
            <p:nvPr/>
          </p:nvGrpSpPr>
          <p:grpSpPr>
            <a:xfrm>
              <a:off x="6899452" y="1553324"/>
              <a:ext cx="625162" cy="731520"/>
              <a:chOff x="4489451" y="1550988"/>
              <a:chExt cx="3209925" cy="3756025"/>
            </a:xfrm>
            <a:solidFill>
              <a:schemeClr val="bg2"/>
            </a:solidFill>
            <a:effectLst>
              <a:outerShdw blurRad="50800" dist="38100" dir="2700000" algn="tl" rotWithShape="0">
                <a:prstClr val="black">
                  <a:alpha val="40000"/>
                </a:prstClr>
              </a:outerShdw>
            </a:effectLst>
          </p:grpSpPr>
          <p:sp>
            <p:nvSpPr>
              <p:cNvPr id="25" name="Freeform 576"/>
              <p:cNvSpPr>
                <a:spLocks noEditPoints="1"/>
              </p:cNvSpPr>
              <p:nvPr/>
            </p:nvSpPr>
            <p:spPr bwMode="auto">
              <a:xfrm>
                <a:off x="4489451" y="1550988"/>
                <a:ext cx="3209925" cy="3756025"/>
              </a:xfrm>
              <a:custGeom>
                <a:avLst/>
                <a:gdLst>
                  <a:gd name="T0" fmla="*/ 1383 w 4044"/>
                  <a:gd name="T1" fmla="*/ 624 h 4732"/>
                  <a:gd name="T2" fmla="*/ 823 w 4044"/>
                  <a:gd name="T3" fmla="*/ 1159 h 4732"/>
                  <a:gd name="T4" fmla="*/ 638 w 4044"/>
                  <a:gd name="T5" fmla="*/ 1940 h 4732"/>
                  <a:gd name="T6" fmla="*/ 903 w 4044"/>
                  <a:gd name="T7" fmla="*/ 2676 h 4732"/>
                  <a:gd name="T8" fmla="*/ 1542 w 4044"/>
                  <a:gd name="T9" fmla="*/ 3156 h 4732"/>
                  <a:gd name="T10" fmla="*/ 2330 w 4044"/>
                  <a:gd name="T11" fmla="*/ 3205 h 4732"/>
                  <a:gd name="T12" fmla="*/ 3031 w 4044"/>
                  <a:gd name="T13" fmla="*/ 2799 h 4732"/>
                  <a:gd name="T14" fmla="*/ 3379 w 4044"/>
                  <a:gd name="T15" fmla="*/ 2112 h 4732"/>
                  <a:gd name="T16" fmla="*/ 3306 w 4044"/>
                  <a:gd name="T17" fmla="*/ 1338 h 4732"/>
                  <a:gd name="T18" fmla="*/ 2858 w 4044"/>
                  <a:gd name="T19" fmla="*/ 748 h 4732"/>
                  <a:gd name="T20" fmla="*/ 2315 w 4044"/>
                  <a:gd name="T21" fmla="*/ 498 h 4732"/>
                  <a:gd name="T22" fmla="*/ 2172 w 4044"/>
                  <a:gd name="T23" fmla="*/ 59 h 4732"/>
                  <a:gd name="T24" fmla="*/ 2461 w 4044"/>
                  <a:gd name="T25" fmla="*/ 258 h 4732"/>
                  <a:gd name="T26" fmla="*/ 2782 w 4044"/>
                  <a:gd name="T27" fmla="*/ 209 h 4732"/>
                  <a:gd name="T28" fmla="*/ 3037 w 4044"/>
                  <a:gd name="T29" fmla="*/ 287 h 4732"/>
                  <a:gd name="T30" fmla="*/ 3154 w 4044"/>
                  <a:gd name="T31" fmla="*/ 574 h 4732"/>
                  <a:gd name="T32" fmla="*/ 3374 w 4044"/>
                  <a:gd name="T33" fmla="*/ 742 h 4732"/>
                  <a:gd name="T34" fmla="*/ 3647 w 4044"/>
                  <a:gd name="T35" fmla="*/ 865 h 4732"/>
                  <a:gd name="T36" fmla="*/ 3665 w 4044"/>
                  <a:gd name="T37" fmla="*/ 1162 h 4732"/>
                  <a:gd name="T38" fmla="*/ 3675 w 4044"/>
                  <a:gd name="T39" fmla="*/ 1475 h 4732"/>
                  <a:gd name="T40" fmla="*/ 3895 w 4044"/>
                  <a:gd name="T41" fmla="*/ 1796 h 4732"/>
                  <a:gd name="T42" fmla="*/ 3795 w 4044"/>
                  <a:gd name="T43" fmla="*/ 2090 h 4732"/>
                  <a:gd name="T44" fmla="*/ 3644 w 4044"/>
                  <a:gd name="T45" fmla="*/ 2378 h 4732"/>
                  <a:gd name="T46" fmla="*/ 3700 w 4044"/>
                  <a:gd name="T47" fmla="*/ 2705 h 4732"/>
                  <a:gd name="T48" fmla="*/ 3525 w 4044"/>
                  <a:gd name="T49" fmla="*/ 2917 h 4732"/>
                  <a:gd name="T50" fmla="*/ 3492 w 4044"/>
                  <a:gd name="T51" fmla="*/ 3104 h 4732"/>
                  <a:gd name="T52" fmla="*/ 3720 w 4044"/>
                  <a:gd name="T53" fmla="*/ 3496 h 4732"/>
                  <a:gd name="T54" fmla="*/ 3942 w 4044"/>
                  <a:gd name="T55" fmla="*/ 3877 h 4732"/>
                  <a:gd name="T56" fmla="*/ 4038 w 4044"/>
                  <a:gd name="T57" fmla="*/ 4048 h 4732"/>
                  <a:gd name="T58" fmla="*/ 3531 w 4044"/>
                  <a:gd name="T59" fmla="*/ 4179 h 4732"/>
                  <a:gd name="T60" fmla="*/ 3070 w 4044"/>
                  <a:gd name="T61" fmla="*/ 4673 h 4732"/>
                  <a:gd name="T62" fmla="*/ 2909 w 4044"/>
                  <a:gd name="T63" fmla="*/ 4670 h 4732"/>
                  <a:gd name="T64" fmla="*/ 2800 w 4044"/>
                  <a:gd name="T65" fmla="*/ 4482 h 4732"/>
                  <a:gd name="T66" fmla="*/ 2567 w 4044"/>
                  <a:gd name="T67" fmla="*/ 4081 h 4732"/>
                  <a:gd name="T68" fmla="*/ 2350 w 4044"/>
                  <a:gd name="T69" fmla="*/ 3710 h 4732"/>
                  <a:gd name="T70" fmla="*/ 2272 w 4044"/>
                  <a:gd name="T71" fmla="*/ 3586 h 4732"/>
                  <a:gd name="T72" fmla="*/ 2073 w 4044"/>
                  <a:gd name="T73" fmla="*/ 3703 h 4732"/>
                  <a:gd name="T74" fmla="*/ 1791 w 4044"/>
                  <a:gd name="T75" fmla="*/ 3592 h 4732"/>
                  <a:gd name="T76" fmla="*/ 1729 w 4044"/>
                  <a:gd name="T77" fmla="*/ 3651 h 4732"/>
                  <a:gd name="T78" fmla="*/ 1540 w 4044"/>
                  <a:gd name="T79" fmla="*/ 3977 h 4732"/>
                  <a:gd name="T80" fmla="*/ 1298 w 4044"/>
                  <a:gd name="T81" fmla="*/ 4396 h 4732"/>
                  <a:gd name="T82" fmla="*/ 1143 w 4044"/>
                  <a:gd name="T83" fmla="*/ 4661 h 4732"/>
                  <a:gd name="T84" fmla="*/ 1013 w 4044"/>
                  <a:gd name="T85" fmla="*/ 4719 h 4732"/>
                  <a:gd name="T86" fmla="*/ 590 w 4044"/>
                  <a:gd name="T87" fmla="*/ 4204 h 4732"/>
                  <a:gd name="T88" fmla="*/ 1 w 4044"/>
                  <a:gd name="T89" fmla="*/ 4104 h 4732"/>
                  <a:gd name="T90" fmla="*/ 65 w 4044"/>
                  <a:gd name="T91" fmla="*/ 3950 h 4732"/>
                  <a:gd name="T92" fmla="*/ 265 w 4044"/>
                  <a:gd name="T93" fmla="*/ 3602 h 4732"/>
                  <a:gd name="T94" fmla="*/ 501 w 4044"/>
                  <a:gd name="T95" fmla="*/ 3195 h 4732"/>
                  <a:gd name="T96" fmla="*/ 629 w 4044"/>
                  <a:gd name="T97" fmla="*/ 2971 h 4732"/>
                  <a:gd name="T98" fmla="*/ 466 w 4044"/>
                  <a:gd name="T99" fmla="*/ 2896 h 4732"/>
                  <a:gd name="T100" fmla="*/ 345 w 4044"/>
                  <a:gd name="T101" fmla="*/ 2665 h 4732"/>
                  <a:gd name="T102" fmla="*/ 397 w 4044"/>
                  <a:gd name="T103" fmla="*/ 2340 h 4732"/>
                  <a:gd name="T104" fmla="*/ 215 w 4044"/>
                  <a:gd name="T105" fmla="*/ 2053 h 4732"/>
                  <a:gd name="T106" fmla="*/ 164 w 4044"/>
                  <a:gd name="T107" fmla="*/ 1747 h 4732"/>
                  <a:gd name="T108" fmla="*/ 384 w 4044"/>
                  <a:gd name="T109" fmla="*/ 1442 h 4732"/>
                  <a:gd name="T110" fmla="*/ 363 w 4044"/>
                  <a:gd name="T111" fmla="*/ 1127 h 4732"/>
                  <a:gd name="T112" fmla="*/ 415 w 4044"/>
                  <a:gd name="T113" fmla="*/ 849 h 4732"/>
                  <a:gd name="T114" fmla="*/ 700 w 4044"/>
                  <a:gd name="T115" fmla="*/ 736 h 4732"/>
                  <a:gd name="T116" fmla="*/ 898 w 4044"/>
                  <a:gd name="T117" fmla="*/ 546 h 4732"/>
                  <a:gd name="T118" fmla="*/ 1019 w 4044"/>
                  <a:gd name="T119" fmla="*/ 266 h 4732"/>
                  <a:gd name="T120" fmla="*/ 1296 w 4044"/>
                  <a:gd name="T121" fmla="*/ 224 h 4732"/>
                  <a:gd name="T122" fmla="*/ 1586 w 4044"/>
                  <a:gd name="T123" fmla="*/ 258 h 4732"/>
                  <a:gd name="T124" fmla="*/ 1788 w 4044"/>
                  <a:gd name="T125" fmla="*/ 104 h 4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44" h="4732">
                    <a:moveTo>
                      <a:pt x="2027" y="468"/>
                    </a:moveTo>
                    <a:lnTo>
                      <a:pt x="1931" y="471"/>
                    </a:lnTo>
                    <a:lnTo>
                      <a:pt x="1836" y="481"/>
                    </a:lnTo>
                    <a:lnTo>
                      <a:pt x="1742" y="496"/>
                    </a:lnTo>
                    <a:lnTo>
                      <a:pt x="1650" y="520"/>
                    </a:lnTo>
                    <a:lnTo>
                      <a:pt x="1559" y="548"/>
                    </a:lnTo>
                    <a:lnTo>
                      <a:pt x="1469" y="583"/>
                    </a:lnTo>
                    <a:lnTo>
                      <a:pt x="1383" y="624"/>
                    </a:lnTo>
                    <a:lnTo>
                      <a:pt x="1299" y="671"/>
                    </a:lnTo>
                    <a:lnTo>
                      <a:pt x="1220" y="725"/>
                    </a:lnTo>
                    <a:lnTo>
                      <a:pt x="1142" y="782"/>
                    </a:lnTo>
                    <a:lnTo>
                      <a:pt x="1069" y="847"/>
                    </a:lnTo>
                    <a:lnTo>
                      <a:pt x="1000" y="917"/>
                    </a:lnTo>
                    <a:lnTo>
                      <a:pt x="935" y="993"/>
                    </a:lnTo>
                    <a:lnTo>
                      <a:pt x="876" y="1074"/>
                    </a:lnTo>
                    <a:lnTo>
                      <a:pt x="823" y="1159"/>
                    </a:lnTo>
                    <a:lnTo>
                      <a:pt x="772" y="1253"/>
                    </a:lnTo>
                    <a:lnTo>
                      <a:pt x="730" y="1348"/>
                    </a:lnTo>
                    <a:lnTo>
                      <a:pt x="697" y="1445"/>
                    </a:lnTo>
                    <a:lnTo>
                      <a:pt x="671" y="1543"/>
                    </a:lnTo>
                    <a:lnTo>
                      <a:pt x="651" y="1643"/>
                    </a:lnTo>
                    <a:lnTo>
                      <a:pt x="639" y="1741"/>
                    </a:lnTo>
                    <a:lnTo>
                      <a:pt x="635" y="1841"/>
                    </a:lnTo>
                    <a:lnTo>
                      <a:pt x="638" y="1940"/>
                    </a:lnTo>
                    <a:lnTo>
                      <a:pt x="648" y="2038"/>
                    </a:lnTo>
                    <a:lnTo>
                      <a:pt x="664" y="2136"/>
                    </a:lnTo>
                    <a:lnTo>
                      <a:pt x="688" y="2232"/>
                    </a:lnTo>
                    <a:lnTo>
                      <a:pt x="717" y="2326"/>
                    </a:lnTo>
                    <a:lnTo>
                      <a:pt x="755" y="2418"/>
                    </a:lnTo>
                    <a:lnTo>
                      <a:pt x="798" y="2507"/>
                    </a:lnTo>
                    <a:lnTo>
                      <a:pt x="847" y="2593"/>
                    </a:lnTo>
                    <a:lnTo>
                      <a:pt x="903" y="2676"/>
                    </a:lnTo>
                    <a:lnTo>
                      <a:pt x="965" y="2754"/>
                    </a:lnTo>
                    <a:lnTo>
                      <a:pt x="1033" y="2829"/>
                    </a:lnTo>
                    <a:lnTo>
                      <a:pt x="1108" y="2900"/>
                    </a:lnTo>
                    <a:lnTo>
                      <a:pt x="1188" y="2965"/>
                    </a:lnTo>
                    <a:lnTo>
                      <a:pt x="1274" y="3024"/>
                    </a:lnTo>
                    <a:lnTo>
                      <a:pt x="1360" y="3075"/>
                    </a:lnTo>
                    <a:lnTo>
                      <a:pt x="1449" y="3118"/>
                    </a:lnTo>
                    <a:lnTo>
                      <a:pt x="1542" y="3156"/>
                    </a:lnTo>
                    <a:lnTo>
                      <a:pt x="1637" y="3186"/>
                    </a:lnTo>
                    <a:lnTo>
                      <a:pt x="1734" y="3209"/>
                    </a:lnTo>
                    <a:lnTo>
                      <a:pt x="1830" y="3226"/>
                    </a:lnTo>
                    <a:lnTo>
                      <a:pt x="1930" y="3237"/>
                    </a:lnTo>
                    <a:lnTo>
                      <a:pt x="2029" y="3239"/>
                    </a:lnTo>
                    <a:lnTo>
                      <a:pt x="2129" y="3235"/>
                    </a:lnTo>
                    <a:lnTo>
                      <a:pt x="2230" y="3224"/>
                    </a:lnTo>
                    <a:lnTo>
                      <a:pt x="2330" y="3205"/>
                    </a:lnTo>
                    <a:lnTo>
                      <a:pt x="2428" y="3177"/>
                    </a:lnTo>
                    <a:lnTo>
                      <a:pt x="2525" y="3143"/>
                    </a:lnTo>
                    <a:lnTo>
                      <a:pt x="2621" y="3101"/>
                    </a:lnTo>
                    <a:lnTo>
                      <a:pt x="2715" y="3052"/>
                    </a:lnTo>
                    <a:lnTo>
                      <a:pt x="2802" y="2995"/>
                    </a:lnTo>
                    <a:lnTo>
                      <a:pt x="2884" y="2935"/>
                    </a:lnTo>
                    <a:lnTo>
                      <a:pt x="2961" y="2870"/>
                    </a:lnTo>
                    <a:lnTo>
                      <a:pt x="3031" y="2799"/>
                    </a:lnTo>
                    <a:lnTo>
                      <a:pt x="3096" y="2724"/>
                    </a:lnTo>
                    <a:lnTo>
                      <a:pt x="3156" y="2646"/>
                    </a:lnTo>
                    <a:lnTo>
                      <a:pt x="3208" y="2564"/>
                    </a:lnTo>
                    <a:lnTo>
                      <a:pt x="3255" y="2479"/>
                    </a:lnTo>
                    <a:lnTo>
                      <a:pt x="3296" y="2389"/>
                    </a:lnTo>
                    <a:lnTo>
                      <a:pt x="3330" y="2300"/>
                    </a:lnTo>
                    <a:lnTo>
                      <a:pt x="3358" y="2206"/>
                    </a:lnTo>
                    <a:lnTo>
                      <a:pt x="3379" y="2112"/>
                    </a:lnTo>
                    <a:lnTo>
                      <a:pt x="3394" y="2015"/>
                    </a:lnTo>
                    <a:lnTo>
                      <a:pt x="3403" y="1918"/>
                    </a:lnTo>
                    <a:lnTo>
                      <a:pt x="3404" y="1822"/>
                    </a:lnTo>
                    <a:lnTo>
                      <a:pt x="3398" y="1724"/>
                    </a:lnTo>
                    <a:lnTo>
                      <a:pt x="3387" y="1627"/>
                    </a:lnTo>
                    <a:lnTo>
                      <a:pt x="3366" y="1529"/>
                    </a:lnTo>
                    <a:lnTo>
                      <a:pt x="3340" y="1433"/>
                    </a:lnTo>
                    <a:lnTo>
                      <a:pt x="3306" y="1338"/>
                    </a:lnTo>
                    <a:lnTo>
                      <a:pt x="3265" y="1244"/>
                    </a:lnTo>
                    <a:lnTo>
                      <a:pt x="3216" y="1153"/>
                    </a:lnTo>
                    <a:lnTo>
                      <a:pt x="3167" y="1074"/>
                    </a:lnTo>
                    <a:lnTo>
                      <a:pt x="3112" y="1000"/>
                    </a:lnTo>
                    <a:lnTo>
                      <a:pt x="3055" y="930"/>
                    </a:lnTo>
                    <a:lnTo>
                      <a:pt x="2992" y="865"/>
                    </a:lnTo>
                    <a:lnTo>
                      <a:pt x="2928" y="804"/>
                    </a:lnTo>
                    <a:lnTo>
                      <a:pt x="2858" y="748"/>
                    </a:lnTo>
                    <a:lnTo>
                      <a:pt x="2786" y="697"/>
                    </a:lnTo>
                    <a:lnTo>
                      <a:pt x="2712" y="650"/>
                    </a:lnTo>
                    <a:lnTo>
                      <a:pt x="2697" y="642"/>
                    </a:lnTo>
                    <a:lnTo>
                      <a:pt x="2686" y="637"/>
                    </a:lnTo>
                    <a:lnTo>
                      <a:pt x="2595" y="590"/>
                    </a:lnTo>
                    <a:lnTo>
                      <a:pt x="2503" y="553"/>
                    </a:lnTo>
                    <a:lnTo>
                      <a:pt x="2409" y="522"/>
                    </a:lnTo>
                    <a:lnTo>
                      <a:pt x="2315" y="498"/>
                    </a:lnTo>
                    <a:lnTo>
                      <a:pt x="2219" y="481"/>
                    </a:lnTo>
                    <a:lnTo>
                      <a:pt x="2123" y="471"/>
                    </a:lnTo>
                    <a:lnTo>
                      <a:pt x="2027" y="468"/>
                    </a:lnTo>
                    <a:close/>
                    <a:moveTo>
                      <a:pt x="2024" y="0"/>
                    </a:moveTo>
                    <a:lnTo>
                      <a:pt x="2063" y="4"/>
                    </a:lnTo>
                    <a:lnTo>
                      <a:pt x="2100" y="16"/>
                    </a:lnTo>
                    <a:lnTo>
                      <a:pt x="2136" y="35"/>
                    </a:lnTo>
                    <a:lnTo>
                      <a:pt x="2172" y="59"/>
                    </a:lnTo>
                    <a:lnTo>
                      <a:pt x="2209" y="86"/>
                    </a:lnTo>
                    <a:lnTo>
                      <a:pt x="2245" y="115"/>
                    </a:lnTo>
                    <a:lnTo>
                      <a:pt x="2281" y="146"/>
                    </a:lnTo>
                    <a:lnTo>
                      <a:pt x="2315" y="176"/>
                    </a:lnTo>
                    <a:lnTo>
                      <a:pt x="2351" y="203"/>
                    </a:lnTo>
                    <a:lnTo>
                      <a:pt x="2388" y="227"/>
                    </a:lnTo>
                    <a:lnTo>
                      <a:pt x="2424" y="245"/>
                    </a:lnTo>
                    <a:lnTo>
                      <a:pt x="2461" y="258"/>
                    </a:lnTo>
                    <a:lnTo>
                      <a:pt x="2497" y="263"/>
                    </a:lnTo>
                    <a:lnTo>
                      <a:pt x="2535" y="263"/>
                    </a:lnTo>
                    <a:lnTo>
                      <a:pt x="2574" y="258"/>
                    </a:lnTo>
                    <a:lnTo>
                      <a:pt x="2616" y="250"/>
                    </a:lnTo>
                    <a:lnTo>
                      <a:pt x="2656" y="240"/>
                    </a:lnTo>
                    <a:lnTo>
                      <a:pt x="2698" y="229"/>
                    </a:lnTo>
                    <a:lnTo>
                      <a:pt x="2741" y="219"/>
                    </a:lnTo>
                    <a:lnTo>
                      <a:pt x="2782" y="209"/>
                    </a:lnTo>
                    <a:lnTo>
                      <a:pt x="2822" y="202"/>
                    </a:lnTo>
                    <a:lnTo>
                      <a:pt x="2861" y="199"/>
                    </a:lnTo>
                    <a:lnTo>
                      <a:pt x="2899" y="199"/>
                    </a:lnTo>
                    <a:lnTo>
                      <a:pt x="2935" y="205"/>
                    </a:lnTo>
                    <a:lnTo>
                      <a:pt x="2967" y="218"/>
                    </a:lnTo>
                    <a:lnTo>
                      <a:pt x="2994" y="237"/>
                    </a:lnTo>
                    <a:lnTo>
                      <a:pt x="3017" y="260"/>
                    </a:lnTo>
                    <a:lnTo>
                      <a:pt x="3037" y="287"/>
                    </a:lnTo>
                    <a:lnTo>
                      <a:pt x="3056" y="319"/>
                    </a:lnTo>
                    <a:lnTo>
                      <a:pt x="3072" y="354"/>
                    </a:lnTo>
                    <a:lnTo>
                      <a:pt x="3086" y="390"/>
                    </a:lnTo>
                    <a:lnTo>
                      <a:pt x="3099" y="427"/>
                    </a:lnTo>
                    <a:lnTo>
                      <a:pt x="3112" y="465"/>
                    </a:lnTo>
                    <a:lnTo>
                      <a:pt x="3125" y="502"/>
                    </a:lnTo>
                    <a:lnTo>
                      <a:pt x="3140" y="540"/>
                    </a:lnTo>
                    <a:lnTo>
                      <a:pt x="3154" y="574"/>
                    </a:lnTo>
                    <a:lnTo>
                      <a:pt x="3172" y="608"/>
                    </a:lnTo>
                    <a:lnTo>
                      <a:pt x="3192" y="637"/>
                    </a:lnTo>
                    <a:lnTo>
                      <a:pt x="3213" y="663"/>
                    </a:lnTo>
                    <a:lnTo>
                      <a:pt x="3239" y="683"/>
                    </a:lnTo>
                    <a:lnTo>
                      <a:pt x="3268" y="700"/>
                    </a:lnTo>
                    <a:lnTo>
                      <a:pt x="3301" y="716"/>
                    </a:lnTo>
                    <a:lnTo>
                      <a:pt x="3338" y="729"/>
                    </a:lnTo>
                    <a:lnTo>
                      <a:pt x="3374" y="742"/>
                    </a:lnTo>
                    <a:lnTo>
                      <a:pt x="3413" y="753"/>
                    </a:lnTo>
                    <a:lnTo>
                      <a:pt x="3452" y="765"/>
                    </a:lnTo>
                    <a:lnTo>
                      <a:pt x="3489" y="777"/>
                    </a:lnTo>
                    <a:lnTo>
                      <a:pt x="3525" y="790"/>
                    </a:lnTo>
                    <a:lnTo>
                      <a:pt x="3561" y="805"/>
                    </a:lnTo>
                    <a:lnTo>
                      <a:pt x="3593" y="821"/>
                    </a:lnTo>
                    <a:lnTo>
                      <a:pt x="3622" y="842"/>
                    </a:lnTo>
                    <a:lnTo>
                      <a:pt x="3647" y="865"/>
                    </a:lnTo>
                    <a:lnTo>
                      <a:pt x="3667" y="892"/>
                    </a:lnTo>
                    <a:lnTo>
                      <a:pt x="3681" y="925"/>
                    </a:lnTo>
                    <a:lnTo>
                      <a:pt x="3688" y="960"/>
                    </a:lnTo>
                    <a:lnTo>
                      <a:pt x="3691" y="997"/>
                    </a:lnTo>
                    <a:lnTo>
                      <a:pt x="3688" y="1038"/>
                    </a:lnTo>
                    <a:lnTo>
                      <a:pt x="3683" y="1078"/>
                    </a:lnTo>
                    <a:lnTo>
                      <a:pt x="3675" y="1120"/>
                    </a:lnTo>
                    <a:lnTo>
                      <a:pt x="3665" y="1162"/>
                    </a:lnTo>
                    <a:lnTo>
                      <a:pt x="3655" y="1205"/>
                    </a:lnTo>
                    <a:lnTo>
                      <a:pt x="3647" y="1246"/>
                    </a:lnTo>
                    <a:lnTo>
                      <a:pt x="3641" y="1286"/>
                    </a:lnTo>
                    <a:lnTo>
                      <a:pt x="3636" y="1327"/>
                    </a:lnTo>
                    <a:lnTo>
                      <a:pt x="3636" y="1364"/>
                    </a:lnTo>
                    <a:lnTo>
                      <a:pt x="3642" y="1399"/>
                    </a:lnTo>
                    <a:lnTo>
                      <a:pt x="3655" y="1436"/>
                    </a:lnTo>
                    <a:lnTo>
                      <a:pt x="3675" y="1475"/>
                    </a:lnTo>
                    <a:lnTo>
                      <a:pt x="3701" y="1514"/>
                    </a:lnTo>
                    <a:lnTo>
                      <a:pt x="3729" y="1555"/>
                    </a:lnTo>
                    <a:lnTo>
                      <a:pt x="3761" y="1595"/>
                    </a:lnTo>
                    <a:lnTo>
                      <a:pt x="3792" y="1636"/>
                    </a:lnTo>
                    <a:lnTo>
                      <a:pt x="3823" y="1676"/>
                    </a:lnTo>
                    <a:lnTo>
                      <a:pt x="3852" y="1716"/>
                    </a:lnTo>
                    <a:lnTo>
                      <a:pt x="3876" y="1755"/>
                    </a:lnTo>
                    <a:lnTo>
                      <a:pt x="3895" y="1796"/>
                    </a:lnTo>
                    <a:lnTo>
                      <a:pt x="3908" y="1833"/>
                    </a:lnTo>
                    <a:lnTo>
                      <a:pt x="3912" y="1872"/>
                    </a:lnTo>
                    <a:lnTo>
                      <a:pt x="3908" y="1910"/>
                    </a:lnTo>
                    <a:lnTo>
                      <a:pt x="3896" y="1946"/>
                    </a:lnTo>
                    <a:lnTo>
                      <a:pt x="3878" y="1983"/>
                    </a:lnTo>
                    <a:lnTo>
                      <a:pt x="3853" y="2018"/>
                    </a:lnTo>
                    <a:lnTo>
                      <a:pt x="3826" y="2054"/>
                    </a:lnTo>
                    <a:lnTo>
                      <a:pt x="3795" y="2090"/>
                    </a:lnTo>
                    <a:lnTo>
                      <a:pt x="3765" y="2125"/>
                    </a:lnTo>
                    <a:lnTo>
                      <a:pt x="3735" y="2160"/>
                    </a:lnTo>
                    <a:lnTo>
                      <a:pt x="3707" y="2196"/>
                    </a:lnTo>
                    <a:lnTo>
                      <a:pt x="3683" y="2232"/>
                    </a:lnTo>
                    <a:lnTo>
                      <a:pt x="3664" y="2268"/>
                    </a:lnTo>
                    <a:lnTo>
                      <a:pt x="3649" y="2305"/>
                    </a:lnTo>
                    <a:lnTo>
                      <a:pt x="3645" y="2340"/>
                    </a:lnTo>
                    <a:lnTo>
                      <a:pt x="3644" y="2378"/>
                    </a:lnTo>
                    <a:lnTo>
                      <a:pt x="3648" y="2418"/>
                    </a:lnTo>
                    <a:lnTo>
                      <a:pt x="3655" y="2458"/>
                    </a:lnTo>
                    <a:lnTo>
                      <a:pt x="3664" y="2499"/>
                    </a:lnTo>
                    <a:lnTo>
                      <a:pt x="3674" y="2542"/>
                    </a:lnTo>
                    <a:lnTo>
                      <a:pt x="3683" y="2584"/>
                    </a:lnTo>
                    <a:lnTo>
                      <a:pt x="3691" y="2626"/>
                    </a:lnTo>
                    <a:lnTo>
                      <a:pt x="3697" y="2666"/>
                    </a:lnTo>
                    <a:lnTo>
                      <a:pt x="3700" y="2705"/>
                    </a:lnTo>
                    <a:lnTo>
                      <a:pt x="3697" y="2744"/>
                    </a:lnTo>
                    <a:lnTo>
                      <a:pt x="3690" y="2779"/>
                    </a:lnTo>
                    <a:lnTo>
                      <a:pt x="3675" y="2812"/>
                    </a:lnTo>
                    <a:lnTo>
                      <a:pt x="3654" y="2841"/>
                    </a:lnTo>
                    <a:lnTo>
                      <a:pt x="3628" y="2864"/>
                    </a:lnTo>
                    <a:lnTo>
                      <a:pt x="3597" y="2886"/>
                    </a:lnTo>
                    <a:lnTo>
                      <a:pt x="3563" y="2903"/>
                    </a:lnTo>
                    <a:lnTo>
                      <a:pt x="3525" y="2917"/>
                    </a:lnTo>
                    <a:lnTo>
                      <a:pt x="3486" y="2932"/>
                    </a:lnTo>
                    <a:lnTo>
                      <a:pt x="3446" y="2943"/>
                    </a:lnTo>
                    <a:lnTo>
                      <a:pt x="3405" y="2956"/>
                    </a:lnTo>
                    <a:lnTo>
                      <a:pt x="3417" y="2977"/>
                    </a:lnTo>
                    <a:lnTo>
                      <a:pt x="3433" y="3001"/>
                    </a:lnTo>
                    <a:lnTo>
                      <a:pt x="3450" y="3032"/>
                    </a:lnTo>
                    <a:lnTo>
                      <a:pt x="3470" y="3066"/>
                    </a:lnTo>
                    <a:lnTo>
                      <a:pt x="3492" y="3104"/>
                    </a:lnTo>
                    <a:lnTo>
                      <a:pt x="3517" y="3146"/>
                    </a:lnTo>
                    <a:lnTo>
                      <a:pt x="3543" y="3190"/>
                    </a:lnTo>
                    <a:lnTo>
                      <a:pt x="3570" y="3238"/>
                    </a:lnTo>
                    <a:lnTo>
                      <a:pt x="3599" y="3287"/>
                    </a:lnTo>
                    <a:lnTo>
                      <a:pt x="3628" y="3338"/>
                    </a:lnTo>
                    <a:lnTo>
                      <a:pt x="3658" y="3390"/>
                    </a:lnTo>
                    <a:lnTo>
                      <a:pt x="3690" y="3443"/>
                    </a:lnTo>
                    <a:lnTo>
                      <a:pt x="3720" y="3496"/>
                    </a:lnTo>
                    <a:lnTo>
                      <a:pt x="3750" y="3548"/>
                    </a:lnTo>
                    <a:lnTo>
                      <a:pt x="3781" y="3602"/>
                    </a:lnTo>
                    <a:lnTo>
                      <a:pt x="3811" y="3652"/>
                    </a:lnTo>
                    <a:lnTo>
                      <a:pt x="3840" y="3703"/>
                    </a:lnTo>
                    <a:lnTo>
                      <a:pt x="3867" y="3750"/>
                    </a:lnTo>
                    <a:lnTo>
                      <a:pt x="3895" y="3795"/>
                    </a:lnTo>
                    <a:lnTo>
                      <a:pt x="3919" y="3839"/>
                    </a:lnTo>
                    <a:lnTo>
                      <a:pt x="3942" y="3877"/>
                    </a:lnTo>
                    <a:lnTo>
                      <a:pt x="3963" y="3912"/>
                    </a:lnTo>
                    <a:lnTo>
                      <a:pt x="3980" y="3944"/>
                    </a:lnTo>
                    <a:lnTo>
                      <a:pt x="3996" y="3970"/>
                    </a:lnTo>
                    <a:lnTo>
                      <a:pt x="4009" y="3992"/>
                    </a:lnTo>
                    <a:lnTo>
                      <a:pt x="4018" y="4007"/>
                    </a:lnTo>
                    <a:lnTo>
                      <a:pt x="4023" y="4018"/>
                    </a:lnTo>
                    <a:lnTo>
                      <a:pt x="4025" y="4020"/>
                    </a:lnTo>
                    <a:lnTo>
                      <a:pt x="4038" y="4048"/>
                    </a:lnTo>
                    <a:lnTo>
                      <a:pt x="4044" y="4074"/>
                    </a:lnTo>
                    <a:lnTo>
                      <a:pt x="4042" y="4097"/>
                    </a:lnTo>
                    <a:lnTo>
                      <a:pt x="4035" y="4117"/>
                    </a:lnTo>
                    <a:lnTo>
                      <a:pt x="4022" y="4134"/>
                    </a:lnTo>
                    <a:lnTo>
                      <a:pt x="4003" y="4149"/>
                    </a:lnTo>
                    <a:lnTo>
                      <a:pt x="3979" y="4158"/>
                    </a:lnTo>
                    <a:lnTo>
                      <a:pt x="3948" y="4162"/>
                    </a:lnTo>
                    <a:lnTo>
                      <a:pt x="3531" y="4179"/>
                    </a:lnTo>
                    <a:lnTo>
                      <a:pt x="3492" y="4185"/>
                    </a:lnTo>
                    <a:lnTo>
                      <a:pt x="3454" y="4197"/>
                    </a:lnTo>
                    <a:lnTo>
                      <a:pt x="3416" y="4214"/>
                    </a:lnTo>
                    <a:lnTo>
                      <a:pt x="3378" y="4234"/>
                    </a:lnTo>
                    <a:lnTo>
                      <a:pt x="3345" y="4260"/>
                    </a:lnTo>
                    <a:lnTo>
                      <a:pt x="3316" y="4287"/>
                    </a:lnTo>
                    <a:lnTo>
                      <a:pt x="3293" y="4318"/>
                    </a:lnTo>
                    <a:lnTo>
                      <a:pt x="3070" y="4673"/>
                    </a:lnTo>
                    <a:lnTo>
                      <a:pt x="3052" y="4696"/>
                    </a:lnTo>
                    <a:lnTo>
                      <a:pt x="3031" y="4713"/>
                    </a:lnTo>
                    <a:lnTo>
                      <a:pt x="3011" y="4723"/>
                    </a:lnTo>
                    <a:lnTo>
                      <a:pt x="2988" y="4726"/>
                    </a:lnTo>
                    <a:lnTo>
                      <a:pt x="2967" y="4722"/>
                    </a:lnTo>
                    <a:lnTo>
                      <a:pt x="2946" y="4712"/>
                    </a:lnTo>
                    <a:lnTo>
                      <a:pt x="2926" y="4695"/>
                    </a:lnTo>
                    <a:lnTo>
                      <a:pt x="2909" y="4670"/>
                    </a:lnTo>
                    <a:lnTo>
                      <a:pt x="2907" y="4666"/>
                    </a:lnTo>
                    <a:lnTo>
                      <a:pt x="2902" y="4656"/>
                    </a:lnTo>
                    <a:lnTo>
                      <a:pt x="2891" y="4640"/>
                    </a:lnTo>
                    <a:lnTo>
                      <a:pt x="2878" y="4618"/>
                    </a:lnTo>
                    <a:lnTo>
                      <a:pt x="2863" y="4591"/>
                    </a:lnTo>
                    <a:lnTo>
                      <a:pt x="2844" y="4559"/>
                    </a:lnTo>
                    <a:lnTo>
                      <a:pt x="2824" y="4523"/>
                    </a:lnTo>
                    <a:lnTo>
                      <a:pt x="2800" y="4482"/>
                    </a:lnTo>
                    <a:lnTo>
                      <a:pt x="2774" y="4439"/>
                    </a:lnTo>
                    <a:lnTo>
                      <a:pt x="2747" y="4391"/>
                    </a:lnTo>
                    <a:lnTo>
                      <a:pt x="2720" y="4344"/>
                    </a:lnTo>
                    <a:lnTo>
                      <a:pt x="2689" y="4293"/>
                    </a:lnTo>
                    <a:lnTo>
                      <a:pt x="2659" y="4241"/>
                    </a:lnTo>
                    <a:lnTo>
                      <a:pt x="2629" y="4188"/>
                    </a:lnTo>
                    <a:lnTo>
                      <a:pt x="2597" y="4134"/>
                    </a:lnTo>
                    <a:lnTo>
                      <a:pt x="2567" y="4081"/>
                    </a:lnTo>
                    <a:lnTo>
                      <a:pt x="2536" y="4028"/>
                    </a:lnTo>
                    <a:lnTo>
                      <a:pt x="2506" y="3976"/>
                    </a:lnTo>
                    <a:lnTo>
                      <a:pt x="2476" y="3925"/>
                    </a:lnTo>
                    <a:lnTo>
                      <a:pt x="2447" y="3876"/>
                    </a:lnTo>
                    <a:lnTo>
                      <a:pt x="2421" y="3830"/>
                    </a:lnTo>
                    <a:lnTo>
                      <a:pt x="2395" y="3787"/>
                    </a:lnTo>
                    <a:lnTo>
                      <a:pt x="2372" y="3746"/>
                    </a:lnTo>
                    <a:lnTo>
                      <a:pt x="2350" y="3710"/>
                    </a:lnTo>
                    <a:lnTo>
                      <a:pt x="2331" y="3677"/>
                    </a:lnTo>
                    <a:lnTo>
                      <a:pt x="2315" y="3651"/>
                    </a:lnTo>
                    <a:lnTo>
                      <a:pt x="2304" y="3628"/>
                    </a:lnTo>
                    <a:lnTo>
                      <a:pt x="2294" y="3612"/>
                    </a:lnTo>
                    <a:lnTo>
                      <a:pt x="2288" y="3602"/>
                    </a:lnTo>
                    <a:lnTo>
                      <a:pt x="2285" y="3597"/>
                    </a:lnTo>
                    <a:lnTo>
                      <a:pt x="2279" y="3589"/>
                    </a:lnTo>
                    <a:lnTo>
                      <a:pt x="2272" y="3586"/>
                    </a:lnTo>
                    <a:lnTo>
                      <a:pt x="2266" y="3586"/>
                    </a:lnTo>
                    <a:lnTo>
                      <a:pt x="2261" y="3589"/>
                    </a:lnTo>
                    <a:lnTo>
                      <a:pt x="2255" y="3592"/>
                    </a:lnTo>
                    <a:lnTo>
                      <a:pt x="2220" y="3622"/>
                    </a:lnTo>
                    <a:lnTo>
                      <a:pt x="2184" y="3649"/>
                    </a:lnTo>
                    <a:lnTo>
                      <a:pt x="2146" y="3672"/>
                    </a:lnTo>
                    <a:lnTo>
                      <a:pt x="2110" y="3691"/>
                    </a:lnTo>
                    <a:lnTo>
                      <a:pt x="2073" y="3703"/>
                    </a:lnTo>
                    <a:lnTo>
                      <a:pt x="2034" y="3707"/>
                    </a:lnTo>
                    <a:lnTo>
                      <a:pt x="1999" y="3704"/>
                    </a:lnTo>
                    <a:lnTo>
                      <a:pt x="1963" y="3694"/>
                    </a:lnTo>
                    <a:lnTo>
                      <a:pt x="1927" y="3680"/>
                    </a:lnTo>
                    <a:lnTo>
                      <a:pt x="1891" y="3661"/>
                    </a:lnTo>
                    <a:lnTo>
                      <a:pt x="1855" y="3639"/>
                    </a:lnTo>
                    <a:lnTo>
                      <a:pt x="1822" y="3616"/>
                    </a:lnTo>
                    <a:lnTo>
                      <a:pt x="1791" y="3592"/>
                    </a:lnTo>
                    <a:lnTo>
                      <a:pt x="1785" y="3589"/>
                    </a:lnTo>
                    <a:lnTo>
                      <a:pt x="1778" y="3587"/>
                    </a:lnTo>
                    <a:lnTo>
                      <a:pt x="1770" y="3590"/>
                    </a:lnTo>
                    <a:lnTo>
                      <a:pt x="1760" y="3597"/>
                    </a:lnTo>
                    <a:lnTo>
                      <a:pt x="1758" y="3602"/>
                    </a:lnTo>
                    <a:lnTo>
                      <a:pt x="1752" y="3612"/>
                    </a:lnTo>
                    <a:lnTo>
                      <a:pt x="1742" y="3628"/>
                    </a:lnTo>
                    <a:lnTo>
                      <a:pt x="1729" y="3651"/>
                    </a:lnTo>
                    <a:lnTo>
                      <a:pt x="1713" y="3678"/>
                    </a:lnTo>
                    <a:lnTo>
                      <a:pt x="1695" y="3710"/>
                    </a:lnTo>
                    <a:lnTo>
                      <a:pt x="1674" y="3746"/>
                    </a:lnTo>
                    <a:lnTo>
                      <a:pt x="1650" y="3787"/>
                    </a:lnTo>
                    <a:lnTo>
                      <a:pt x="1625" y="3831"/>
                    </a:lnTo>
                    <a:lnTo>
                      <a:pt x="1598" y="3877"/>
                    </a:lnTo>
                    <a:lnTo>
                      <a:pt x="1569" y="3927"/>
                    </a:lnTo>
                    <a:lnTo>
                      <a:pt x="1540" y="3977"/>
                    </a:lnTo>
                    <a:lnTo>
                      <a:pt x="1510" y="4029"/>
                    </a:lnTo>
                    <a:lnTo>
                      <a:pt x="1479" y="4082"/>
                    </a:lnTo>
                    <a:lnTo>
                      <a:pt x="1448" y="4137"/>
                    </a:lnTo>
                    <a:lnTo>
                      <a:pt x="1416" y="4191"/>
                    </a:lnTo>
                    <a:lnTo>
                      <a:pt x="1386" y="4244"/>
                    </a:lnTo>
                    <a:lnTo>
                      <a:pt x="1355" y="4296"/>
                    </a:lnTo>
                    <a:lnTo>
                      <a:pt x="1326" y="4347"/>
                    </a:lnTo>
                    <a:lnTo>
                      <a:pt x="1298" y="4396"/>
                    </a:lnTo>
                    <a:lnTo>
                      <a:pt x="1270" y="4443"/>
                    </a:lnTo>
                    <a:lnTo>
                      <a:pt x="1246" y="4487"/>
                    </a:lnTo>
                    <a:lnTo>
                      <a:pt x="1221" y="4527"/>
                    </a:lnTo>
                    <a:lnTo>
                      <a:pt x="1201" y="4563"/>
                    </a:lnTo>
                    <a:lnTo>
                      <a:pt x="1182" y="4596"/>
                    </a:lnTo>
                    <a:lnTo>
                      <a:pt x="1166" y="4624"/>
                    </a:lnTo>
                    <a:lnTo>
                      <a:pt x="1153" y="4646"/>
                    </a:lnTo>
                    <a:lnTo>
                      <a:pt x="1143" y="4661"/>
                    </a:lnTo>
                    <a:lnTo>
                      <a:pt x="1137" y="4671"/>
                    </a:lnTo>
                    <a:lnTo>
                      <a:pt x="1136" y="4676"/>
                    </a:lnTo>
                    <a:lnTo>
                      <a:pt x="1118" y="4700"/>
                    </a:lnTo>
                    <a:lnTo>
                      <a:pt x="1098" y="4718"/>
                    </a:lnTo>
                    <a:lnTo>
                      <a:pt x="1078" y="4728"/>
                    </a:lnTo>
                    <a:lnTo>
                      <a:pt x="1056" y="4732"/>
                    </a:lnTo>
                    <a:lnTo>
                      <a:pt x="1035" y="4729"/>
                    </a:lnTo>
                    <a:lnTo>
                      <a:pt x="1013" y="4719"/>
                    </a:lnTo>
                    <a:lnTo>
                      <a:pt x="993" y="4702"/>
                    </a:lnTo>
                    <a:lnTo>
                      <a:pt x="974" y="4679"/>
                    </a:lnTo>
                    <a:lnTo>
                      <a:pt x="752" y="4325"/>
                    </a:lnTo>
                    <a:lnTo>
                      <a:pt x="729" y="4295"/>
                    </a:lnTo>
                    <a:lnTo>
                      <a:pt x="700" y="4266"/>
                    </a:lnTo>
                    <a:lnTo>
                      <a:pt x="665" y="4241"/>
                    </a:lnTo>
                    <a:lnTo>
                      <a:pt x="629" y="4220"/>
                    </a:lnTo>
                    <a:lnTo>
                      <a:pt x="590" y="4204"/>
                    </a:lnTo>
                    <a:lnTo>
                      <a:pt x="551" y="4192"/>
                    </a:lnTo>
                    <a:lnTo>
                      <a:pt x="514" y="4186"/>
                    </a:lnTo>
                    <a:lnTo>
                      <a:pt x="95" y="4169"/>
                    </a:lnTo>
                    <a:lnTo>
                      <a:pt x="66" y="4165"/>
                    </a:lnTo>
                    <a:lnTo>
                      <a:pt x="41" y="4156"/>
                    </a:lnTo>
                    <a:lnTo>
                      <a:pt x="23" y="4143"/>
                    </a:lnTo>
                    <a:lnTo>
                      <a:pt x="8" y="4126"/>
                    </a:lnTo>
                    <a:lnTo>
                      <a:pt x="1" y="4104"/>
                    </a:lnTo>
                    <a:lnTo>
                      <a:pt x="0" y="4081"/>
                    </a:lnTo>
                    <a:lnTo>
                      <a:pt x="5" y="4055"/>
                    </a:lnTo>
                    <a:lnTo>
                      <a:pt x="18" y="4029"/>
                    </a:lnTo>
                    <a:lnTo>
                      <a:pt x="20" y="4025"/>
                    </a:lnTo>
                    <a:lnTo>
                      <a:pt x="26" y="4015"/>
                    </a:lnTo>
                    <a:lnTo>
                      <a:pt x="36" y="3999"/>
                    </a:lnTo>
                    <a:lnTo>
                      <a:pt x="49" y="3977"/>
                    </a:lnTo>
                    <a:lnTo>
                      <a:pt x="65" y="3950"/>
                    </a:lnTo>
                    <a:lnTo>
                      <a:pt x="82" y="3918"/>
                    </a:lnTo>
                    <a:lnTo>
                      <a:pt x="104" y="3882"/>
                    </a:lnTo>
                    <a:lnTo>
                      <a:pt x="127" y="3841"/>
                    </a:lnTo>
                    <a:lnTo>
                      <a:pt x="151" y="3798"/>
                    </a:lnTo>
                    <a:lnTo>
                      <a:pt x="179" y="3752"/>
                    </a:lnTo>
                    <a:lnTo>
                      <a:pt x="206" y="3704"/>
                    </a:lnTo>
                    <a:lnTo>
                      <a:pt x="235" y="3654"/>
                    </a:lnTo>
                    <a:lnTo>
                      <a:pt x="265" y="3602"/>
                    </a:lnTo>
                    <a:lnTo>
                      <a:pt x="296" y="3548"/>
                    </a:lnTo>
                    <a:lnTo>
                      <a:pt x="327" y="3496"/>
                    </a:lnTo>
                    <a:lnTo>
                      <a:pt x="358" y="3443"/>
                    </a:lnTo>
                    <a:lnTo>
                      <a:pt x="388" y="3391"/>
                    </a:lnTo>
                    <a:lnTo>
                      <a:pt x="418" y="3339"/>
                    </a:lnTo>
                    <a:lnTo>
                      <a:pt x="447" y="3288"/>
                    </a:lnTo>
                    <a:lnTo>
                      <a:pt x="475" y="3241"/>
                    </a:lnTo>
                    <a:lnTo>
                      <a:pt x="501" y="3195"/>
                    </a:lnTo>
                    <a:lnTo>
                      <a:pt x="527" y="3153"/>
                    </a:lnTo>
                    <a:lnTo>
                      <a:pt x="548" y="3112"/>
                    </a:lnTo>
                    <a:lnTo>
                      <a:pt x="570" y="3078"/>
                    </a:lnTo>
                    <a:lnTo>
                      <a:pt x="587" y="3046"/>
                    </a:lnTo>
                    <a:lnTo>
                      <a:pt x="603" y="3020"/>
                    </a:lnTo>
                    <a:lnTo>
                      <a:pt x="615" y="2998"/>
                    </a:lnTo>
                    <a:lnTo>
                      <a:pt x="625" y="2982"/>
                    </a:lnTo>
                    <a:lnTo>
                      <a:pt x="629" y="2971"/>
                    </a:lnTo>
                    <a:lnTo>
                      <a:pt x="628" y="2961"/>
                    </a:lnTo>
                    <a:lnTo>
                      <a:pt x="622" y="2954"/>
                    </a:lnTo>
                    <a:lnTo>
                      <a:pt x="613" y="2948"/>
                    </a:lnTo>
                    <a:lnTo>
                      <a:pt x="606" y="2945"/>
                    </a:lnTo>
                    <a:lnTo>
                      <a:pt x="568" y="2935"/>
                    </a:lnTo>
                    <a:lnTo>
                      <a:pt x="534" y="2922"/>
                    </a:lnTo>
                    <a:lnTo>
                      <a:pt x="499" y="2910"/>
                    </a:lnTo>
                    <a:lnTo>
                      <a:pt x="466" y="2896"/>
                    </a:lnTo>
                    <a:lnTo>
                      <a:pt x="436" y="2878"/>
                    </a:lnTo>
                    <a:lnTo>
                      <a:pt x="408" y="2860"/>
                    </a:lnTo>
                    <a:lnTo>
                      <a:pt x="385" y="2837"/>
                    </a:lnTo>
                    <a:lnTo>
                      <a:pt x="366" y="2811"/>
                    </a:lnTo>
                    <a:lnTo>
                      <a:pt x="352" y="2779"/>
                    </a:lnTo>
                    <a:lnTo>
                      <a:pt x="345" y="2743"/>
                    </a:lnTo>
                    <a:lnTo>
                      <a:pt x="342" y="2705"/>
                    </a:lnTo>
                    <a:lnTo>
                      <a:pt x="345" y="2665"/>
                    </a:lnTo>
                    <a:lnTo>
                      <a:pt x="350" y="2624"/>
                    </a:lnTo>
                    <a:lnTo>
                      <a:pt x="358" y="2583"/>
                    </a:lnTo>
                    <a:lnTo>
                      <a:pt x="368" y="2541"/>
                    </a:lnTo>
                    <a:lnTo>
                      <a:pt x="378" y="2499"/>
                    </a:lnTo>
                    <a:lnTo>
                      <a:pt x="386" y="2457"/>
                    </a:lnTo>
                    <a:lnTo>
                      <a:pt x="392" y="2417"/>
                    </a:lnTo>
                    <a:lnTo>
                      <a:pt x="397" y="2378"/>
                    </a:lnTo>
                    <a:lnTo>
                      <a:pt x="397" y="2340"/>
                    </a:lnTo>
                    <a:lnTo>
                      <a:pt x="391" y="2304"/>
                    </a:lnTo>
                    <a:lnTo>
                      <a:pt x="378" y="2268"/>
                    </a:lnTo>
                    <a:lnTo>
                      <a:pt x="358" y="2230"/>
                    </a:lnTo>
                    <a:lnTo>
                      <a:pt x="333" y="2194"/>
                    </a:lnTo>
                    <a:lnTo>
                      <a:pt x="306" y="2160"/>
                    </a:lnTo>
                    <a:lnTo>
                      <a:pt x="275" y="2123"/>
                    </a:lnTo>
                    <a:lnTo>
                      <a:pt x="244" y="2089"/>
                    </a:lnTo>
                    <a:lnTo>
                      <a:pt x="215" y="2053"/>
                    </a:lnTo>
                    <a:lnTo>
                      <a:pt x="187" y="2018"/>
                    </a:lnTo>
                    <a:lnTo>
                      <a:pt x="163" y="1982"/>
                    </a:lnTo>
                    <a:lnTo>
                      <a:pt x="144" y="1946"/>
                    </a:lnTo>
                    <a:lnTo>
                      <a:pt x="131" y="1908"/>
                    </a:lnTo>
                    <a:lnTo>
                      <a:pt x="127" y="1871"/>
                    </a:lnTo>
                    <a:lnTo>
                      <a:pt x="131" y="1829"/>
                    </a:lnTo>
                    <a:lnTo>
                      <a:pt x="144" y="1787"/>
                    </a:lnTo>
                    <a:lnTo>
                      <a:pt x="164" y="1747"/>
                    </a:lnTo>
                    <a:lnTo>
                      <a:pt x="189" y="1708"/>
                    </a:lnTo>
                    <a:lnTo>
                      <a:pt x="218" y="1669"/>
                    </a:lnTo>
                    <a:lnTo>
                      <a:pt x="248" y="1630"/>
                    </a:lnTo>
                    <a:lnTo>
                      <a:pt x="280" y="1592"/>
                    </a:lnTo>
                    <a:lnTo>
                      <a:pt x="310" y="1553"/>
                    </a:lnTo>
                    <a:lnTo>
                      <a:pt x="339" y="1516"/>
                    </a:lnTo>
                    <a:lnTo>
                      <a:pt x="363" y="1480"/>
                    </a:lnTo>
                    <a:lnTo>
                      <a:pt x="384" y="1442"/>
                    </a:lnTo>
                    <a:lnTo>
                      <a:pt x="397" y="1406"/>
                    </a:lnTo>
                    <a:lnTo>
                      <a:pt x="402" y="1370"/>
                    </a:lnTo>
                    <a:lnTo>
                      <a:pt x="402" y="1334"/>
                    </a:lnTo>
                    <a:lnTo>
                      <a:pt x="398" y="1293"/>
                    </a:lnTo>
                    <a:lnTo>
                      <a:pt x="392" y="1253"/>
                    </a:lnTo>
                    <a:lnTo>
                      <a:pt x="382" y="1211"/>
                    </a:lnTo>
                    <a:lnTo>
                      <a:pt x="373" y="1169"/>
                    </a:lnTo>
                    <a:lnTo>
                      <a:pt x="363" y="1127"/>
                    </a:lnTo>
                    <a:lnTo>
                      <a:pt x="355" y="1085"/>
                    </a:lnTo>
                    <a:lnTo>
                      <a:pt x="349" y="1045"/>
                    </a:lnTo>
                    <a:lnTo>
                      <a:pt x="348" y="1005"/>
                    </a:lnTo>
                    <a:lnTo>
                      <a:pt x="349" y="967"/>
                    </a:lnTo>
                    <a:lnTo>
                      <a:pt x="358" y="932"/>
                    </a:lnTo>
                    <a:lnTo>
                      <a:pt x="372" y="899"/>
                    </a:lnTo>
                    <a:lnTo>
                      <a:pt x="391" y="872"/>
                    </a:lnTo>
                    <a:lnTo>
                      <a:pt x="415" y="849"/>
                    </a:lnTo>
                    <a:lnTo>
                      <a:pt x="444" y="829"/>
                    </a:lnTo>
                    <a:lnTo>
                      <a:pt x="477" y="811"/>
                    </a:lnTo>
                    <a:lnTo>
                      <a:pt x="512" y="797"/>
                    </a:lnTo>
                    <a:lnTo>
                      <a:pt x="548" y="784"/>
                    </a:lnTo>
                    <a:lnTo>
                      <a:pt x="587" y="772"/>
                    </a:lnTo>
                    <a:lnTo>
                      <a:pt x="625" y="761"/>
                    </a:lnTo>
                    <a:lnTo>
                      <a:pt x="664" y="748"/>
                    </a:lnTo>
                    <a:lnTo>
                      <a:pt x="700" y="736"/>
                    </a:lnTo>
                    <a:lnTo>
                      <a:pt x="736" y="722"/>
                    </a:lnTo>
                    <a:lnTo>
                      <a:pt x="769" y="707"/>
                    </a:lnTo>
                    <a:lnTo>
                      <a:pt x="798" y="688"/>
                    </a:lnTo>
                    <a:lnTo>
                      <a:pt x="824" y="668"/>
                    </a:lnTo>
                    <a:lnTo>
                      <a:pt x="846" y="642"/>
                    </a:lnTo>
                    <a:lnTo>
                      <a:pt x="866" y="613"/>
                    </a:lnTo>
                    <a:lnTo>
                      <a:pt x="882" y="580"/>
                    </a:lnTo>
                    <a:lnTo>
                      <a:pt x="898" y="546"/>
                    </a:lnTo>
                    <a:lnTo>
                      <a:pt x="912" y="509"/>
                    </a:lnTo>
                    <a:lnTo>
                      <a:pt x="925" y="471"/>
                    </a:lnTo>
                    <a:lnTo>
                      <a:pt x="938" y="433"/>
                    </a:lnTo>
                    <a:lnTo>
                      <a:pt x="951" y="395"/>
                    </a:lnTo>
                    <a:lnTo>
                      <a:pt x="965" y="359"/>
                    </a:lnTo>
                    <a:lnTo>
                      <a:pt x="981" y="325"/>
                    </a:lnTo>
                    <a:lnTo>
                      <a:pt x="999" y="294"/>
                    </a:lnTo>
                    <a:lnTo>
                      <a:pt x="1019" y="266"/>
                    </a:lnTo>
                    <a:lnTo>
                      <a:pt x="1042" y="242"/>
                    </a:lnTo>
                    <a:lnTo>
                      <a:pt x="1069" y="224"/>
                    </a:lnTo>
                    <a:lnTo>
                      <a:pt x="1103" y="211"/>
                    </a:lnTo>
                    <a:lnTo>
                      <a:pt x="1137" y="205"/>
                    </a:lnTo>
                    <a:lnTo>
                      <a:pt x="1175" y="203"/>
                    </a:lnTo>
                    <a:lnTo>
                      <a:pt x="1214" y="208"/>
                    </a:lnTo>
                    <a:lnTo>
                      <a:pt x="1254" y="215"/>
                    </a:lnTo>
                    <a:lnTo>
                      <a:pt x="1296" y="224"/>
                    </a:lnTo>
                    <a:lnTo>
                      <a:pt x="1338" y="235"/>
                    </a:lnTo>
                    <a:lnTo>
                      <a:pt x="1380" y="245"/>
                    </a:lnTo>
                    <a:lnTo>
                      <a:pt x="1422" y="255"/>
                    </a:lnTo>
                    <a:lnTo>
                      <a:pt x="1462" y="263"/>
                    </a:lnTo>
                    <a:lnTo>
                      <a:pt x="1503" y="267"/>
                    </a:lnTo>
                    <a:lnTo>
                      <a:pt x="1540" y="268"/>
                    </a:lnTo>
                    <a:lnTo>
                      <a:pt x="1576" y="263"/>
                    </a:lnTo>
                    <a:lnTo>
                      <a:pt x="1586" y="258"/>
                    </a:lnTo>
                    <a:lnTo>
                      <a:pt x="1599" y="248"/>
                    </a:lnTo>
                    <a:lnTo>
                      <a:pt x="1618" y="235"/>
                    </a:lnTo>
                    <a:lnTo>
                      <a:pt x="1640" y="218"/>
                    </a:lnTo>
                    <a:lnTo>
                      <a:pt x="1666" y="198"/>
                    </a:lnTo>
                    <a:lnTo>
                      <a:pt x="1693" y="176"/>
                    </a:lnTo>
                    <a:lnTo>
                      <a:pt x="1723" y="151"/>
                    </a:lnTo>
                    <a:lnTo>
                      <a:pt x="1755" y="128"/>
                    </a:lnTo>
                    <a:lnTo>
                      <a:pt x="1788" y="104"/>
                    </a:lnTo>
                    <a:lnTo>
                      <a:pt x="1823" y="81"/>
                    </a:lnTo>
                    <a:lnTo>
                      <a:pt x="1858" y="59"/>
                    </a:lnTo>
                    <a:lnTo>
                      <a:pt x="1892" y="39"/>
                    </a:lnTo>
                    <a:lnTo>
                      <a:pt x="1927" y="23"/>
                    </a:lnTo>
                    <a:lnTo>
                      <a:pt x="1960" y="10"/>
                    </a:lnTo>
                    <a:lnTo>
                      <a:pt x="1993" y="3"/>
                    </a:lnTo>
                    <a:lnTo>
                      <a:pt x="2024"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dirty="0"/>
              </a:p>
            </p:txBody>
          </p:sp>
          <p:sp>
            <p:nvSpPr>
              <p:cNvPr id="26" name="Freeform 577"/>
              <p:cNvSpPr>
                <a:spLocks noEditPoints="1"/>
              </p:cNvSpPr>
              <p:nvPr/>
            </p:nvSpPr>
            <p:spPr bwMode="auto">
              <a:xfrm>
                <a:off x="5164136" y="2093915"/>
                <a:ext cx="1858964" cy="1855790"/>
              </a:xfrm>
              <a:custGeom>
                <a:avLst/>
                <a:gdLst>
                  <a:gd name="T0" fmla="*/ 1144 w 2342"/>
                  <a:gd name="T1" fmla="*/ 456 h 2339"/>
                  <a:gd name="T2" fmla="*/ 992 w 2342"/>
                  <a:gd name="T3" fmla="*/ 744 h 2339"/>
                  <a:gd name="T4" fmla="*/ 916 w 2342"/>
                  <a:gd name="T5" fmla="*/ 835 h 2339"/>
                  <a:gd name="T6" fmla="*/ 809 w 2342"/>
                  <a:gd name="T7" fmla="*/ 895 h 2339"/>
                  <a:gd name="T8" fmla="*/ 474 w 2342"/>
                  <a:gd name="T9" fmla="*/ 950 h 2339"/>
                  <a:gd name="T10" fmla="*/ 428 w 2342"/>
                  <a:gd name="T11" fmla="*/ 990 h 2339"/>
                  <a:gd name="T12" fmla="*/ 441 w 2342"/>
                  <a:gd name="T13" fmla="*/ 1050 h 2339"/>
                  <a:gd name="T14" fmla="*/ 681 w 2342"/>
                  <a:gd name="T15" fmla="*/ 1291 h 2339"/>
                  <a:gd name="T16" fmla="*/ 731 w 2342"/>
                  <a:gd name="T17" fmla="*/ 1402 h 2339"/>
                  <a:gd name="T18" fmla="*/ 740 w 2342"/>
                  <a:gd name="T19" fmla="*/ 1520 h 2339"/>
                  <a:gd name="T20" fmla="*/ 694 w 2342"/>
                  <a:gd name="T21" fmla="*/ 1842 h 2339"/>
                  <a:gd name="T22" fmla="*/ 732 w 2342"/>
                  <a:gd name="T23" fmla="*/ 1883 h 2339"/>
                  <a:gd name="T24" fmla="*/ 803 w 2342"/>
                  <a:gd name="T25" fmla="*/ 1870 h 2339"/>
                  <a:gd name="T26" fmla="*/ 1118 w 2342"/>
                  <a:gd name="T27" fmla="*/ 1718 h 2339"/>
                  <a:gd name="T28" fmla="*/ 1242 w 2342"/>
                  <a:gd name="T29" fmla="*/ 1718 h 2339"/>
                  <a:gd name="T30" fmla="*/ 1557 w 2342"/>
                  <a:gd name="T31" fmla="*/ 1870 h 2339"/>
                  <a:gd name="T32" fmla="*/ 1629 w 2342"/>
                  <a:gd name="T33" fmla="*/ 1883 h 2339"/>
                  <a:gd name="T34" fmla="*/ 1667 w 2342"/>
                  <a:gd name="T35" fmla="*/ 1842 h 2339"/>
                  <a:gd name="T36" fmla="*/ 1622 w 2342"/>
                  <a:gd name="T37" fmla="*/ 1520 h 2339"/>
                  <a:gd name="T38" fmla="*/ 1629 w 2342"/>
                  <a:gd name="T39" fmla="*/ 1402 h 2339"/>
                  <a:gd name="T40" fmla="*/ 1681 w 2342"/>
                  <a:gd name="T41" fmla="*/ 1291 h 2339"/>
                  <a:gd name="T42" fmla="*/ 1919 w 2342"/>
                  <a:gd name="T43" fmla="*/ 1050 h 2339"/>
                  <a:gd name="T44" fmla="*/ 1934 w 2342"/>
                  <a:gd name="T45" fmla="*/ 990 h 2339"/>
                  <a:gd name="T46" fmla="*/ 1886 w 2342"/>
                  <a:gd name="T47" fmla="*/ 950 h 2339"/>
                  <a:gd name="T48" fmla="*/ 1553 w 2342"/>
                  <a:gd name="T49" fmla="*/ 895 h 2339"/>
                  <a:gd name="T50" fmla="*/ 1444 w 2342"/>
                  <a:gd name="T51" fmla="*/ 835 h 2339"/>
                  <a:gd name="T52" fmla="*/ 1369 w 2342"/>
                  <a:gd name="T53" fmla="*/ 744 h 2339"/>
                  <a:gd name="T54" fmla="*/ 1216 w 2342"/>
                  <a:gd name="T55" fmla="*/ 456 h 2339"/>
                  <a:gd name="T56" fmla="*/ 1130 w 2342"/>
                  <a:gd name="T57" fmla="*/ 0 h 2339"/>
                  <a:gd name="T58" fmla="*/ 1408 w 2342"/>
                  <a:gd name="T59" fmla="*/ 25 h 2339"/>
                  <a:gd name="T60" fmla="*/ 1672 w 2342"/>
                  <a:gd name="T61" fmla="*/ 114 h 2339"/>
                  <a:gd name="T62" fmla="*/ 1841 w 2342"/>
                  <a:gd name="T63" fmla="*/ 212 h 2339"/>
                  <a:gd name="T64" fmla="*/ 2051 w 2342"/>
                  <a:gd name="T65" fmla="*/ 397 h 2339"/>
                  <a:gd name="T66" fmla="*/ 2205 w 2342"/>
                  <a:gd name="T67" fmla="*/ 621 h 2339"/>
                  <a:gd name="T68" fmla="*/ 2303 w 2342"/>
                  <a:gd name="T69" fmla="*/ 871 h 2339"/>
                  <a:gd name="T70" fmla="*/ 2342 w 2342"/>
                  <a:gd name="T71" fmla="*/ 1138 h 2339"/>
                  <a:gd name="T72" fmla="*/ 2319 w 2342"/>
                  <a:gd name="T73" fmla="*/ 1408 h 2339"/>
                  <a:gd name="T74" fmla="*/ 2231 w 2342"/>
                  <a:gd name="T75" fmla="*/ 1672 h 2339"/>
                  <a:gd name="T76" fmla="*/ 2078 w 2342"/>
                  <a:gd name="T77" fmla="*/ 1913 h 2339"/>
                  <a:gd name="T78" fmla="*/ 1879 w 2342"/>
                  <a:gd name="T79" fmla="*/ 2104 h 2339"/>
                  <a:gd name="T80" fmla="*/ 1645 w 2342"/>
                  <a:gd name="T81" fmla="*/ 2241 h 2339"/>
                  <a:gd name="T82" fmla="*/ 1388 w 2342"/>
                  <a:gd name="T83" fmla="*/ 2320 h 2339"/>
                  <a:gd name="T84" fmla="*/ 1119 w 2342"/>
                  <a:gd name="T85" fmla="*/ 2339 h 2339"/>
                  <a:gd name="T86" fmla="*/ 849 w 2342"/>
                  <a:gd name="T87" fmla="*/ 2294 h 2339"/>
                  <a:gd name="T88" fmla="*/ 590 w 2342"/>
                  <a:gd name="T89" fmla="*/ 2183 h 2339"/>
                  <a:gd name="T90" fmla="*/ 421 w 2342"/>
                  <a:gd name="T91" fmla="*/ 2065 h 2339"/>
                  <a:gd name="T92" fmla="*/ 252 w 2342"/>
                  <a:gd name="T93" fmla="*/ 1891 h 2339"/>
                  <a:gd name="T94" fmla="*/ 115 w 2342"/>
                  <a:gd name="T95" fmla="*/ 1670 h 2339"/>
                  <a:gd name="T96" fmla="*/ 25 w 2342"/>
                  <a:gd name="T97" fmla="*/ 1406 h 2339"/>
                  <a:gd name="T98" fmla="*/ 0 w 2342"/>
                  <a:gd name="T99" fmla="*/ 1135 h 2339"/>
                  <a:gd name="T100" fmla="*/ 39 w 2342"/>
                  <a:gd name="T101" fmla="*/ 869 h 2339"/>
                  <a:gd name="T102" fmla="*/ 138 w 2342"/>
                  <a:gd name="T103" fmla="*/ 618 h 2339"/>
                  <a:gd name="T104" fmla="*/ 292 w 2342"/>
                  <a:gd name="T105" fmla="*/ 394 h 2339"/>
                  <a:gd name="T106" fmla="*/ 500 w 2342"/>
                  <a:gd name="T107" fmla="*/ 209 h 2339"/>
                  <a:gd name="T108" fmla="*/ 758 w 2342"/>
                  <a:gd name="T109" fmla="*/ 74 h 2339"/>
                  <a:gd name="T110" fmla="*/ 1037 w 2342"/>
                  <a:gd name="T111" fmla="*/ 7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42" h="2339">
                    <a:moveTo>
                      <a:pt x="1180" y="443"/>
                    </a:moveTo>
                    <a:lnTo>
                      <a:pt x="1161" y="446"/>
                    </a:lnTo>
                    <a:lnTo>
                      <a:pt x="1144" y="456"/>
                    </a:lnTo>
                    <a:lnTo>
                      <a:pt x="1128" y="475"/>
                    </a:lnTo>
                    <a:lnTo>
                      <a:pt x="1112" y="500"/>
                    </a:lnTo>
                    <a:lnTo>
                      <a:pt x="992" y="744"/>
                    </a:lnTo>
                    <a:lnTo>
                      <a:pt x="972" y="775"/>
                    </a:lnTo>
                    <a:lnTo>
                      <a:pt x="946" y="807"/>
                    </a:lnTo>
                    <a:lnTo>
                      <a:pt x="916" y="835"/>
                    </a:lnTo>
                    <a:lnTo>
                      <a:pt x="881" y="859"/>
                    </a:lnTo>
                    <a:lnTo>
                      <a:pt x="845" y="879"/>
                    </a:lnTo>
                    <a:lnTo>
                      <a:pt x="809" y="895"/>
                    </a:lnTo>
                    <a:lnTo>
                      <a:pt x="771" y="904"/>
                    </a:lnTo>
                    <a:lnTo>
                      <a:pt x="503" y="943"/>
                    </a:lnTo>
                    <a:lnTo>
                      <a:pt x="474" y="950"/>
                    </a:lnTo>
                    <a:lnTo>
                      <a:pt x="452" y="960"/>
                    </a:lnTo>
                    <a:lnTo>
                      <a:pt x="437" y="973"/>
                    </a:lnTo>
                    <a:lnTo>
                      <a:pt x="428" y="990"/>
                    </a:lnTo>
                    <a:lnTo>
                      <a:pt x="425" y="1008"/>
                    </a:lnTo>
                    <a:lnTo>
                      <a:pt x="429" y="1028"/>
                    </a:lnTo>
                    <a:lnTo>
                      <a:pt x="441" y="1050"/>
                    </a:lnTo>
                    <a:lnTo>
                      <a:pt x="460" y="1071"/>
                    </a:lnTo>
                    <a:lnTo>
                      <a:pt x="656" y="1262"/>
                    </a:lnTo>
                    <a:lnTo>
                      <a:pt x="681" y="1291"/>
                    </a:lnTo>
                    <a:lnTo>
                      <a:pt x="701" y="1324"/>
                    </a:lnTo>
                    <a:lnTo>
                      <a:pt x="718" y="1363"/>
                    </a:lnTo>
                    <a:lnTo>
                      <a:pt x="731" y="1402"/>
                    </a:lnTo>
                    <a:lnTo>
                      <a:pt x="740" y="1444"/>
                    </a:lnTo>
                    <a:lnTo>
                      <a:pt x="743" y="1483"/>
                    </a:lnTo>
                    <a:lnTo>
                      <a:pt x="740" y="1520"/>
                    </a:lnTo>
                    <a:lnTo>
                      <a:pt x="694" y="1789"/>
                    </a:lnTo>
                    <a:lnTo>
                      <a:pt x="691" y="1818"/>
                    </a:lnTo>
                    <a:lnTo>
                      <a:pt x="694" y="1842"/>
                    </a:lnTo>
                    <a:lnTo>
                      <a:pt x="702" y="1861"/>
                    </a:lnTo>
                    <a:lnTo>
                      <a:pt x="715" y="1875"/>
                    </a:lnTo>
                    <a:lnTo>
                      <a:pt x="732" y="1883"/>
                    </a:lnTo>
                    <a:lnTo>
                      <a:pt x="753" y="1884"/>
                    </a:lnTo>
                    <a:lnTo>
                      <a:pt x="776" y="1880"/>
                    </a:lnTo>
                    <a:lnTo>
                      <a:pt x="803" y="1870"/>
                    </a:lnTo>
                    <a:lnTo>
                      <a:pt x="1044" y="1743"/>
                    </a:lnTo>
                    <a:lnTo>
                      <a:pt x="1079" y="1728"/>
                    </a:lnTo>
                    <a:lnTo>
                      <a:pt x="1118" y="1718"/>
                    </a:lnTo>
                    <a:lnTo>
                      <a:pt x="1160" y="1714"/>
                    </a:lnTo>
                    <a:lnTo>
                      <a:pt x="1202" y="1714"/>
                    </a:lnTo>
                    <a:lnTo>
                      <a:pt x="1242" y="1718"/>
                    </a:lnTo>
                    <a:lnTo>
                      <a:pt x="1281" y="1728"/>
                    </a:lnTo>
                    <a:lnTo>
                      <a:pt x="1316" y="1743"/>
                    </a:lnTo>
                    <a:lnTo>
                      <a:pt x="1557" y="1870"/>
                    </a:lnTo>
                    <a:lnTo>
                      <a:pt x="1584" y="1880"/>
                    </a:lnTo>
                    <a:lnTo>
                      <a:pt x="1607" y="1884"/>
                    </a:lnTo>
                    <a:lnTo>
                      <a:pt x="1629" y="1883"/>
                    </a:lnTo>
                    <a:lnTo>
                      <a:pt x="1646" y="1875"/>
                    </a:lnTo>
                    <a:lnTo>
                      <a:pt x="1658" y="1861"/>
                    </a:lnTo>
                    <a:lnTo>
                      <a:pt x="1667" y="1842"/>
                    </a:lnTo>
                    <a:lnTo>
                      <a:pt x="1669" y="1818"/>
                    </a:lnTo>
                    <a:lnTo>
                      <a:pt x="1667" y="1789"/>
                    </a:lnTo>
                    <a:lnTo>
                      <a:pt x="1622" y="1520"/>
                    </a:lnTo>
                    <a:lnTo>
                      <a:pt x="1618" y="1483"/>
                    </a:lnTo>
                    <a:lnTo>
                      <a:pt x="1620" y="1444"/>
                    </a:lnTo>
                    <a:lnTo>
                      <a:pt x="1629" y="1402"/>
                    </a:lnTo>
                    <a:lnTo>
                      <a:pt x="1642" y="1363"/>
                    </a:lnTo>
                    <a:lnTo>
                      <a:pt x="1659" y="1324"/>
                    </a:lnTo>
                    <a:lnTo>
                      <a:pt x="1681" y="1291"/>
                    </a:lnTo>
                    <a:lnTo>
                      <a:pt x="1706" y="1262"/>
                    </a:lnTo>
                    <a:lnTo>
                      <a:pt x="1900" y="1071"/>
                    </a:lnTo>
                    <a:lnTo>
                      <a:pt x="1919" y="1050"/>
                    </a:lnTo>
                    <a:lnTo>
                      <a:pt x="1931" y="1028"/>
                    </a:lnTo>
                    <a:lnTo>
                      <a:pt x="1935" y="1008"/>
                    </a:lnTo>
                    <a:lnTo>
                      <a:pt x="1934" y="990"/>
                    </a:lnTo>
                    <a:lnTo>
                      <a:pt x="1924" y="973"/>
                    </a:lnTo>
                    <a:lnTo>
                      <a:pt x="1909" y="960"/>
                    </a:lnTo>
                    <a:lnTo>
                      <a:pt x="1886" y="950"/>
                    </a:lnTo>
                    <a:lnTo>
                      <a:pt x="1859" y="943"/>
                    </a:lnTo>
                    <a:lnTo>
                      <a:pt x="1589" y="904"/>
                    </a:lnTo>
                    <a:lnTo>
                      <a:pt x="1553" y="895"/>
                    </a:lnTo>
                    <a:lnTo>
                      <a:pt x="1515" y="879"/>
                    </a:lnTo>
                    <a:lnTo>
                      <a:pt x="1479" y="859"/>
                    </a:lnTo>
                    <a:lnTo>
                      <a:pt x="1444" y="835"/>
                    </a:lnTo>
                    <a:lnTo>
                      <a:pt x="1414" y="807"/>
                    </a:lnTo>
                    <a:lnTo>
                      <a:pt x="1388" y="775"/>
                    </a:lnTo>
                    <a:lnTo>
                      <a:pt x="1369" y="744"/>
                    </a:lnTo>
                    <a:lnTo>
                      <a:pt x="1248" y="500"/>
                    </a:lnTo>
                    <a:lnTo>
                      <a:pt x="1233" y="475"/>
                    </a:lnTo>
                    <a:lnTo>
                      <a:pt x="1216" y="456"/>
                    </a:lnTo>
                    <a:lnTo>
                      <a:pt x="1199" y="446"/>
                    </a:lnTo>
                    <a:lnTo>
                      <a:pt x="1180" y="443"/>
                    </a:lnTo>
                    <a:close/>
                    <a:moveTo>
                      <a:pt x="1130" y="0"/>
                    </a:moveTo>
                    <a:lnTo>
                      <a:pt x="1223" y="2"/>
                    </a:lnTo>
                    <a:lnTo>
                      <a:pt x="1317" y="9"/>
                    </a:lnTo>
                    <a:lnTo>
                      <a:pt x="1408" y="25"/>
                    </a:lnTo>
                    <a:lnTo>
                      <a:pt x="1499" y="48"/>
                    </a:lnTo>
                    <a:lnTo>
                      <a:pt x="1587" y="77"/>
                    </a:lnTo>
                    <a:lnTo>
                      <a:pt x="1672" y="114"/>
                    </a:lnTo>
                    <a:lnTo>
                      <a:pt x="1755" y="158"/>
                    </a:lnTo>
                    <a:lnTo>
                      <a:pt x="1760" y="160"/>
                    </a:lnTo>
                    <a:lnTo>
                      <a:pt x="1841" y="212"/>
                    </a:lnTo>
                    <a:lnTo>
                      <a:pt x="1916" y="269"/>
                    </a:lnTo>
                    <a:lnTo>
                      <a:pt x="1987" y="331"/>
                    </a:lnTo>
                    <a:lnTo>
                      <a:pt x="2051" y="397"/>
                    </a:lnTo>
                    <a:lnTo>
                      <a:pt x="2108" y="468"/>
                    </a:lnTo>
                    <a:lnTo>
                      <a:pt x="2159" y="543"/>
                    </a:lnTo>
                    <a:lnTo>
                      <a:pt x="2205" y="621"/>
                    </a:lnTo>
                    <a:lnTo>
                      <a:pt x="2244" y="702"/>
                    </a:lnTo>
                    <a:lnTo>
                      <a:pt x="2277" y="786"/>
                    </a:lnTo>
                    <a:lnTo>
                      <a:pt x="2303" y="871"/>
                    </a:lnTo>
                    <a:lnTo>
                      <a:pt x="2324" y="959"/>
                    </a:lnTo>
                    <a:lnTo>
                      <a:pt x="2337" y="1047"/>
                    </a:lnTo>
                    <a:lnTo>
                      <a:pt x="2342" y="1138"/>
                    </a:lnTo>
                    <a:lnTo>
                      <a:pt x="2342" y="1227"/>
                    </a:lnTo>
                    <a:lnTo>
                      <a:pt x="2334" y="1318"/>
                    </a:lnTo>
                    <a:lnTo>
                      <a:pt x="2319" y="1408"/>
                    </a:lnTo>
                    <a:lnTo>
                      <a:pt x="2298" y="1497"/>
                    </a:lnTo>
                    <a:lnTo>
                      <a:pt x="2267" y="1585"/>
                    </a:lnTo>
                    <a:lnTo>
                      <a:pt x="2231" y="1672"/>
                    </a:lnTo>
                    <a:lnTo>
                      <a:pt x="2186" y="1757"/>
                    </a:lnTo>
                    <a:lnTo>
                      <a:pt x="2134" y="1838"/>
                    </a:lnTo>
                    <a:lnTo>
                      <a:pt x="2078" y="1913"/>
                    </a:lnTo>
                    <a:lnTo>
                      <a:pt x="2016" y="1982"/>
                    </a:lnTo>
                    <a:lnTo>
                      <a:pt x="1950" y="2046"/>
                    </a:lnTo>
                    <a:lnTo>
                      <a:pt x="1879" y="2104"/>
                    </a:lnTo>
                    <a:lnTo>
                      <a:pt x="1804" y="2156"/>
                    </a:lnTo>
                    <a:lnTo>
                      <a:pt x="1726" y="2202"/>
                    </a:lnTo>
                    <a:lnTo>
                      <a:pt x="1645" y="2241"/>
                    </a:lnTo>
                    <a:lnTo>
                      <a:pt x="1561" y="2274"/>
                    </a:lnTo>
                    <a:lnTo>
                      <a:pt x="1476" y="2300"/>
                    </a:lnTo>
                    <a:lnTo>
                      <a:pt x="1388" y="2320"/>
                    </a:lnTo>
                    <a:lnTo>
                      <a:pt x="1300" y="2333"/>
                    </a:lnTo>
                    <a:lnTo>
                      <a:pt x="1209" y="2339"/>
                    </a:lnTo>
                    <a:lnTo>
                      <a:pt x="1119" y="2339"/>
                    </a:lnTo>
                    <a:lnTo>
                      <a:pt x="1028" y="2330"/>
                    </a:lnTo>
                    <a:lnTo>
                      <a:pt x="939" y="2316"/>
                    </a:lnTo>
                    <a:lnTo>
                      <a:pt x="849" y="2294"/>
                    </a:lnTo>
                    <a:lnTo>
                      <a:pt x="761" y="2264"/>
                    </a:lnTo>
                    <a:lnTo>
                      <a:pt x="675" y="2226"/>
                    </a:lnTo>
                    <a:lnTo>
                      <a:pt x="590" y="2183"/>
                    </a:lnTo>
                    <a:lnTo>
                      <a:pt x="549" y="2158"/>
                    </a:lnTo>
                    <a:lnTo>
                      <a:pt x="484" y="2114"/>
                    </a:lnTo>
                    <a:lnTo>
                      <a:pt x="421" y="2065"/>
                    </a:lnTo>
                    <a:lnTo>
                      <a:pt x="361" y="2011"/>
                    </a:lnTo>
                    <a:lnTo>
                      <a:pt x="305" y="1953"/>
                    </a:lnTo>
                    <a:lnTo>
                      <a:pt x="252" y="1891"/>
                    </a:lnTo>
                    <a:lnTo>
                      <a:pt x="203" y="1825"/>
                    </a:lnTo>
                    <a:lnTo>
                      <a:pt x="159" y="1754"/>
                    </a:lnTo>
                    <a:lnTo>
                      <a:pt x="115" y="1670"/>
                    </a:lnTo>
                    <a:lnTo>
                      <a:pt x="77" y="1584"/>
                    </a:lnTo>
                    <a:lnTo>
                      <a:pt x="47" y="1496"/>
                    </a:lnTo>
                    <a:lnTo>
                      <a:pt x="25" y="1406"/>
                    </a:lnTo>
                    <a:lnTo>
                      <a:pt x="9" y="1315"/>
                    </a:lnTo>
                    <a:lnTo>
                      <a:pt x="2" y="1226"/>
                    </a:lnTo>
                    <a:lnTo>
                      <a:pt x="0" y="1135"/>
                    </a:lnTo>
                    <a:lnTo>
                      <a:pt x="6" y="1045"/>
                    </a:lnTo>
                    <a:lnTo>
                      <a:pt x="19" y="957"/>
                    </a:lnTo>
                    <a:lnTo>
                      <a:pt x="39" y="869"/>
                    </a:lnTo>
                    <a:lnTo>
                      <a:pt x="65" y="783"/>
                    </a:lnTo>
                    <a:lnTo>
                      <a:pt x="99" y="699"/>
                    </a:lnTo>
                    <a:lnTo>
                      <a:pt x="138" y="618"/>
                    </a:lnTo>
                    <a:lnTo>
                      <a:pt x="182" y="540"/>
                    </a:lnTo>
                    <a:lnTo>
                      <a:pt x="234" y="465"/>
                    </a:lnTo>
                    <a:lnTo>
                      <a:pt x="292" y="394"/>
                    </a:lnTo>
                    <a:lnTo>
                      <a:pt x="356" y="328"/>
                    </a:lnTo>
                    <a:lnTo>
                      <a:pt x="425" y="266"/>
                    </a:lnTo>
                    <a:lnTo>
                      <a:pt x="500" y="209"/>
                    </a:lnTo>
                    <a:lnTo>
                      <a:pt x="581" y="158"/>
                    </a:lnTo>
                    <a:lnTo>
                      <a:pt x="669" y="111"/>
                    </a:lnTo>
                    <a:lnTo>
                      <a:pt x="758" y="74"/>
                    </a:lnTo>
                    <a:lnTo>
                      <a:pt x="851" y="43"/>
                    </a:lnTo>
                    <a:lnTo>
                      <a:pt x="943" y="22"/>
                    </a:lnTo>
                    <a:lnTo>
                      <a:pt x="1037" y="7"/>
                    </a:lnTo>
                    <a:lnTo>
                      <a:pt x="113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dirty="0"/>
              </a:p>
            </p:txBody>
          </p:sp>
        </p:grpSp>
      </p:grpSp>
      <p:grpSp>
        <p:nvGrpSpPr>
          <p:cNvPr id="38" name="Group 37"/>
          <p:cNvGrpSpPr/>
          <p:nvPr/>
        </p:nvGrpSpPr>
        <p:grpSpPr>
          <a:xfrm>
            <a:off x="3696725" y="4736122"/>
            <a:ext cx="2926080" cy="1463040"/>
            <a:chOff x="3696725" y="4736122"/>
            <a:chExt cx="2926080" cy="1463040"/>
          </a:xfrm>
        </p:grpSpPr>
        <p:sp>
          <p:nvSpPr>
            <p:cNvPr id="5" name="Freeform 4"/>
            <p:cNvSpPr>
              <a:spLocks noChangeAspect="1"/>
            </p:cNvSpPr>
            <p:nvPr/>
          </p:nvSpPr>
          <p:spPr>
            <a:xfrm>
              <a:off x="3696725" y="4736122"/>
              <a:ext cx="2926080" cy="1463040"/>
            </a:xfrm>
            <a:custGeom>
              <a:avLst/>
              <a:gdLst>
                <a:gd name="connsiteX0" fmla="*/ 0 w 2743200"/>
                <a:gd name="connsiteY0" fmla="*/ 0 h 1371600"/>
                <a:gd name="connsiteX1" fmla="*/ 822960 w 2743200"/>
                <a:gd name="connsiteY1" fmla="*/ 0 h 1371600"/>
                <a:gd name="connsiteX2" fmla="*/ 1371600 w 2743200"/>
                <a:gd name="connsiteY2" fmla="*/ 548640 h 1371600"/>
                <a:gd name="connsiteX3" fmla="*/ 1920240 w 2743200"/>
                <a:gd name="connsiteY3" fmla="*/ 0 h 1371600"/>
                <a:gd name="connsiteX4" fmla="*/ 2743200 w 2743200"/>
                <a:gd name="connsiteY4" fmla="*/ 0 h 1371600"/>
                <a:gd name="connsiteX5" fmla="*/ 1371600 w 2743200"/>
                <a:gd name="connsiteY5" fmla="*/ 1371600 h 1371600"/>
                <a:gd name="connsiteX6" fmla="*/ 0 w 2743200"/>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00" h="1371600">
                  <a:moveTo>
                    <a:pt x="0" y="0"/>
                  </a:moveTo>
                  <a:lnTo>
                    <a:pt x="822960" y="0"/>
                  </a:lnTo>
                  <a:cubicBezTo>
                    <a:pt x="822960" y="303006"/>
                    <a:pt x="1068594" y="548640"/>
                    <a:pt x="1371600" y="548640"/>
                  </a:cubicBezTo>
                  <a:cubicBezTo>
                    <a:pt x="1674606" y="548640"/>
                    <a:pt x="1920240" y="303006"/>
                    <a:pt x="1920240" y="0"/>
                  </a:cubicBezTo>
                  <a:lnTo>
                    <a:pt x="2743200" y="0"/>
                  </a:lnTo>
                  <a:cubicBezTo>
                    <a:pt x="2743200" y="757514"/>
                    <a:pt x="2129114" y="1371600"/>
                    <a:pt x="1371600" y="1371600"/>
                  </a:cubicBezTo>
                  <a:cubicBezTo>
                    <a:pt x="614086" y="1371600"/>
                    <a:pt x="0" y="757514"/>
                    <a:pt x="0" y="0"/>
                  </a:cubicBezTo>
                  <a:close/>
                </a:path>
              </a:pathLst>
            </a:custGeom>
            <a:solidFill>
              <a:srgbClr val="ED7D3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Группа 52"/>
            <p:cNvGrpSpPr>
              <a:grpSpLocks noChangeAspect="1"/>
            </p:cNvGrpSpPr>
            <p:nvPr/>
          </p:nvGrpSpPr>
          <p:grpSpPr>
            <a:xfrm>
              <a:off x="4786697" y="5352706"/>
              <a:ext cx="731864" cy="731520"/>
              <a:chOff x="5240162" y="2832435"/>
              <a:chExt cx="3379788" cy="3378200"/>
            </a:xfrm>
            <a:solidFill>
              <a:schemeClr val="bg2"/>
            </a:solidFill>
            <a:effectLst>
              <a:outerShdw blurRad="50800" dist="38100" dir="2700000" algn="tl" rotWithShape="0">
                <a:prstClr val="black">
                  <a:alpha val="40000"/>
                </a:prstClr>
              </a:outerShdw>
            </a:effectLst>
          </p:grpSpPr>
          <p:sp>
            <p:nvSpPr>
              <p:cNvPr id="28" name="Freeform 593"/>
              <p:cNvSpPr>
                <a:spLocks/>
              </p:cNvSpPr>
              <p:nvPr/>
            </p:nvSpPr>
            <p:spPr bwMode="auto">
              <a:xfrm>
                <a:off x="5575124" y="4943810"/>
                <a:ext cx="946150" cy="966788"/>
              </a:xfrm>
              <a:custGeom>
                <a:avLst/>
                <a:gdLst>
                  <a:gd name="T0" fmla="*/ 632 w 1193"/>
                  <a:gd name="T1" fmla="*/ 3 h 1216"/>
                  <a:gd name="T2" fmla="*/ 665 w 1193"/>
                  <a:gd name="T3" fmla="*/ 21 h 1216"/>
                  <a:gd name="T4" fmla="*/ 1153 w 1193"/>
                  <a:gd name="T5" fmla="*/ 505 h 1216"/>
                  <a:gd name="T6" fmla="*/ 1181 w 1193"/>
                  <a:gd name="T7" fmla="*/ 540 h 1216"/>
                  <a:gd name="T8" fmla="*/ 1193 w 1193"/>
                  <a:gd name="T9" fmla="*/ 567 h 1216"/>
                  <a:gd name="T10" fmla="*/ 1190 w 1193"/>
                  <a:gd name="T11" fmla="*/ 587 h 1216"/>
                  <a:gd name="T12" fmla="*/ 1181 w 1193"/>
                  <a:gd name="T13" fmla="*/ 601 h 1216"/>
                  <a:gd name="T14" fmla="*/ 1172 w 1193"/>
                  <a:gd name="T15" fmla="*/ 610 h 1216"/>
                  <a:gd name="T16" fmla="*/ 1084 w 1193"/>
                  <a:gd name="T17" fmla="*/ 694 h 1216"/>
                  <a:gd name="T18" fmla="*/ 1003 w 1193"/>
                  <a:gd name="T19" fmla="*/ 763 h 1216"/>
                  <a:gd name="T20" fmla="*/ 928 w 1193"/>
                  <a:gd name="T21" fmla="*/ 817 h 1216"/>
                  <a:gd name="T22" fmla="*/ 856 w 1193"/>
                  <a:gd name="T23" fmla="*/ 861 h 1216"/>
                  <a:gd name="T24" fmla="*/ 785 w 1193"/>
                  <a:gd name="T25" fmla="*/ 898 h 1216"/>
                  <a:gd name="T26" fmla="*/ 710 w 1193"/>
                  <a:gd name="T27" fmla="*/ 931 h 1216"/>
                  <a:gd name="T28" fmla="*/ 630 w 1193"/>
                  <a:gd name="T29" fmla="*/ 962 h 1216"/>
                  <a:gd name="T30" fmla="*/ 541 w 1193"/>
                  <a:gd name="T31" fmla="*/ 996 h 1216"/>
                  <a:gd name="T32" fmla="*/ 442 w 1193"/>
                  <a:gd name="T33" fmla="*/ 1033 h 1216"/>
                  <a:gd name="T34" fmla="*/ 328 w 1193"/>
                  <a:gd name="T35" fmla="*/ 1080 h 1216"/>
                  <a:gd name="T36" fmla="*/ 198 w 1193"/>
                  <a:gd name="T37" fmla="*/ 1138 h 1216"/>
                  <a:gd name="T38" fmla="*/ 48 w 1193"/>
                  <a:gd name="T39" fmla="*/ 1211 h 1216"/>
                  <a:gd name="T40" fmla="*/ 20 w 1193"/>
                  <a:gd name="T41" fmla="*/ 1215 h 1216"/>
                  <a:gd name="T42" fmla="*/ 4 w 1193"/>
                  <a:gd name="T43" fmla="*/ 1197 h 1216"/>
                  <a:gd name="T44" fmla="*/ 0 w 1193"/>
                  <a:gd name="T45" fmla="*/ 1157 h 1216"/>
                  <a:gd name="T46" fmla="*/ 8 w 1193"/>
                  <a:gd name="T47" fmla="*/ 1098 h 1216"/>
                  <a:gd name="T48" fmla="*/ 25 w 1193"/>
                  <a:gd name="T49" fmla="*/ 1024 h 1216"/>
                  <a:gd name="T50" fmla="*/ 52 w 1193"/>
                  <a:gd name="T51" fmla="*/ 937 h 1216"/>
                  <a:gd name="T52" fmla="*/ 87 w 1193"/>
                  <a:gd name="T53" fmla="*/ 841 h 1216"/>
                  <a:gd name="T54" fmla="*/ 130 w 1193"/>
                  <a:gd name="T55" fmla="*/ 736 h 1216"/>
                  <a:gd name="T56" fmla="*/ 181 w 1193"/>
                  <a:gd name="T57" fmla="*/ 627 h 1216"/>
                  <a:gd name="T58" fmla="*/ 237 w 1193"/>
                  <a:gd name="T59" fmla="*/ 515 h 1216"/>
                  <a:gd name="T60" fmla="*/ 298 w 1193"/>
                  <a:gd name="T61" fmla="*/ 405 h 1216"/>
                  <a:gd name="T62" fmla="*/ 364 w 1193"/>
                  <a:gd name="T63" fmla="*/ 297 h 1216"/>
                  <a:gd name="T64" fmla="*/ 435 w 1193"/>
                  <a:gd name="T65" fmla="*/ 195 h 1216"/>
                  <a:gd name="T66" fmla="*/ 506 w 1193"/>
                  <a:gd name="T67" fmla="*/ 103 h 1216"/>
                  <a:gd name="T68" fmla="*/ 582 w 1193"/>
                  <a:gd name="T69" fmla="*/ 21 h 1216"/>
                  <a:gd name="T70" fmla="*/ 592 w 1193"/>
                  <a:gd name="T71" fmla="*/ 10 h 1216"/>
                  <a:gd name="T72" fmla="*/ 609 w 1193"/>
                  <a:gd name="T73" fmla="*/ 1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3" h="1216">
                    <a:moveTo>
                      <a:pt x="619" y="0"/>
                    </a:moveTo>
                    <a:lnTo>
                      <a:pt x="632" y="3"/>
                    </a:lnTo>
                    <a:lnTo>
                      <a:pt x="648" y="9"/>
                    </a:lnTo>
                    <a:lnTo>
                      <a:pt x="665" y="21"/>
                    </a:lnTo>
                    <a:lnTo>
                      <a:pt x="686" y="39"/>
                    </a:lnTo>
                    <a:lnTo>
                      <a:pt x="1153" y="505"/>
                    </a:lnTo>
                    <a:lnTo>
                      <a:pt x="1170" y="524"/>
                    </a:lnTo>
                    <a:lnTo>
                      <a:pt x="1181" y="540"/>
                    </a:lnTo>
                    <a:lnTo>
                      <a:pt x="1189" y="554"/>
                    </a:lnTo>
                    <a:lnTo>
                      <a:pt x="1193" y="567"/>
                    </a:lnTo>
                    <a:lnTo>
                      <a:pt x="1193" y="578"/>
                    </a:lnTo>
                    <a:lnTo>
                      <a:pt x="1190" y="587"/>
                    </a:lnTo>
                    <a:lnTo>
                      <a:pt x="1186" y="595"/>
                    </a:lnTo>
                    <a:lnTo>
                      <a:pt x="1181" y="601"/>
                    </a:lnTo>
                    <a:lnTo>
                      <a:pt x="1176" y="606"/>
                    </a:lnTo>
                    <a:lnTo>
                      <a:pt x="1172" y="610"/>
                    </a:lnTo>
                    <a:lnTo>
                      <a:pt x="1127" y="656"/>
                    </a:lnTo>
                    <a:lnTo>
                      <a:pt x="1084" y="694"/>
                    </a:lnTo>
                    <a:lnTo>
                      <a:pt x="1042" y="731"/>
                    </a:lnTo>
                    <a:lnTo>
                      <a:pt x="1003" y="763"/>
                    </a:lnTo>
                    <a:lnTo>
                      <a:pt x="965" y="792"/>
                    </a:lnTo>
                    <a:lnTo>
                      <a:pt x="928" y="817"/>
                    </a:lnTo>
                    <a:lnTo>
                      <a:pt x="892" y="840"/>
                    </a:lnTo>
                    <a:lnTo>
                      <a:pt x="856" y="861"/>
                    </a:lnTo>
                    <a:lnTo>
                      <a:pt x="821" y="880"/>
                    </a:lnTo>
                    <a:lnTo>
                      <a:pt x="785" y="898"/>
                    </a:lnTo>
                    <a:lnTo>
                      <a:pt x="748" y="914"/>
                    </a:lnTo>
                    <a:lnTo>
                      <a:pt x="710" y="931"/>
                    </a:lnTo>
                    <a:lnTo>
                      <a:pt x="671" y="946"/>
                    </a:lnTo>
                    <a:lnTo>
                      <a:pt x="630" y="962"/>
                    </a:lnTo>
                    <a:lnTo>
                      <a:pt x="587" y="979"/>
                    </a:lnTo>
                    <a:lnTo>
                      <a:pt x="541" y="996"/>
                    </a:lnTo>
                    <a:lnTo>
                      <a:pt x="493" y="1014"/>
                    </a:lnTo>
                    <a:lnTo>
                      <a:pt x="442" y="1033"/>
                    </a:lnTo>
                    <a:lnTo>
                      <a:pt x="388" y="1055"/>
                    </a:lnTo>
                    <a:lnTo>
                      <a:pt x="328" y="1080"/>
                    </a:lnTo>
                    <a:lnTo>
                      <a:pt x="266" y="1107"/>
                    </a:lnTo>
                    <a:lnTo>
                      <a:pt x="198" y="1138"/>
                    </a:lnTo>
                    <a:lnTo>
                      <a:pt x="126" y="1172"/>
                    </a:lnTo>
                    <a:lnTo>
                      <a:pt x="48" y="1211"/>
                    </a:lnTo>
                    <a:lnTo>
                      <a:pt x="33" y="1216"/>
                    </a:lnTo>
                    <a:lnTo>
                      <a:pt x="20" y="1215"/>
                    </a:lnTo>
                    <a:lnTo>
                      <a:pt x="11" y="1209"/>
                    </a:lnTo>
                    <a:lnTo>
                      <a:pt x="4" y="1197"/>
                    </a:lnTo>
                    <a:lnTo>
                      <a:pt x="1" y="1179"/>
                    </a:lnTo>
                    <a:lnTo>
                      <a:pt x="0" y="1157"/>
                    </a:lnTo>
                    <a:lnTo>
                      <a:pt x="3" y="1129"/>
                    </a:lnTo>
                    <a:lnTo>
                      <a:pt x="8" y="1098"/>
                    </a:lnTo>
                    <a:lnTo>
                      <a:pt x="16" y="1063"/>
                    </a:lnTo>
                    <a:lnTo>
                      <a:pt x="25" y="1024"/>
                    </a:lnTo>
                    <a:lnTo>
                      <a:pt x="38" y="983"/>
                    </a:lnTo>
                    <a:lnTo>
                      <a:pt x="52" y="937"/>
                    </a:lnTo>
                    <a:lnTo>
                      <a:pt x="69" y="891"/>
                    </a:lnTo>
                    <a:lnTo>
                      <a:pt x="87" y="841"/>
                    </a:lnTo>
                    <a:lnTo>
                      <a:pt x="108" y="789"/>
                    </a:lnTo>
                    <a:lnTo>
                      <a:pt x="130" y="736"/>
                    </a:lnTo>
                    <a:lnTo>
                      <a:pt x="155" y="682"/>
                    </a:lnTo>
                    <a:lnTo>
                      <a:pt x="181" y="627"/>
                    </a:lnTo>
                    <a:lnTo>
                      <a:pt x="208" y="571"/>
                    </a:lnTo>
                    <a:lnTo>
                      <a:pt x="237" y="515"/>
                    </a:lnTo>
                    <a:lnTo>
                      <a:pt x="267" y="460"/>
                    </a:lnTo>
                    <a:lnTo>
                      <a:pt x="298" y="405"/>
                    </a:lnTo>
                    <a:lnTo>
                      <a:pt x="331" y="350"/>
                    </a:lnTo>
                    <a:lnTo>
                      <a:pt x="364" y="297"/>
                    </a:lnTo>
                    <a:lnTo>
                      <a:pt x="399" y="245"/>
                    </a:lnTo>
                    <a:lnTo>
                      <a:pt x="435" y="195"/>
                    </a:lnTo>
                    <a:lnTo>
                      <a:pt x="470" y="148"/>
                    </a:lnTo>
                    <a:lnTo>
                      <a:pt x="506" y="103"/>
                    </a:lnTo>
                    <a:lnTo>
                      <a:pt x="544" y="60"/>
                    </a:lnTo>
                    <a:lnTo>
                      <a:pt x="582" y="21"/>
                    </a:lnTo>
                    <a:lnTo>
                      <a:pt x="587" y="16"/>
                    </a:lnTo>
                    <a:lnTo>
                      <a:pt x="592" y="10"/>
                    </a:lnTo>
                    <a:lnTo>
                      <a:pt x="600" y="5"/>
                    </a:lnTo>
                    <a:lnTo>
                      <a:pt x="609" y="1"/>
                    </a:lnTo>
                    <a:lnTo>
                      <a:pt x="61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dirty="0"/>
              </a:p>
            </p:txBody>
          </p:sp>
          <p:sp>
            <p:nvSpPr>
              <p:cNvPr id="29" name="Freeform 594"/>
              <p:cNvSpPr>
                <a:spLocks noEditPoints="1"/>
              </p:cNvSpPr>
              <p:nvPr/>
            </p:nvSpPr>
            <p:spPr bwMode="auto">
              <a:xfrm>
                <a:off x="5240162" y="2832435"/>
                <a:ext cx="3379788" cy="3378200"/>
              </a:xfrm>
              <a:custGeom>
                <a:avLst/>
                <a:gdLst>
                  <a:gd name="T0" fmla="*/ 3034 w 4257"/>
                  <a:gd name="T1" fmla="*/ 658 h 4255"/>
                  <a:gd name="T2" fmla="*/ 2863 w 4257"/>
                  <a:gd name="T3" fmla="*/ 792 h 4255"/>
                  <a:gd name="T4" fmla="*/ 2777 w 4257"/>
                  <a:gd name="T5" fmla="*/ 985 h 4255"/>
                  <a:gd name="T6" fmla="*/ 2790 w 4257"/>
                  <a:gd name="T7" fmla="*/ 1193 h 4255"/>
                  <a:gd name="T8" fmla="*/ 2900 w 4257"/>
                  <a:gd name="T9" fmla="*/ 1376 h 4255"/>
                  <a:gd name="T10" fmla="*/ 3084 w 4257"/>
                  <a:gd name="T11" fmla="*/ 1486 h 4255"/>
                  <a:gd name="T12" fmla="*/ 3292 w 4257"/>
                  <a:gd name="T13" fmla="*/ 1499 h 4255"/>
                  <a:gd name="T14" fmla="*/ 3484 w 4257"/>
                  <a:gd name="T15" fmla="*/ 1412 h 4255"/>
                  <a:gd name="T16" fmla="*/ 3618 w 4257"/>
                  <a:gd name="T17" fmla="*/ 1242 h 4255"/>
                  <a:gd name="T18" fmla="*/ 3656 w 4257"/>
                  <a:gd name="T19" fmla="*/ 1037 h 4255"/>
                  <a:gd name="T20" fmla="*/ 3595 w 4257"/>
                  <a:gd name="T21" fmla="*/ 837 h 4255"/>
                  <a:gd name="T22" fmla="*/ 3440 w 4257"/>
                  <a:gd name="T23" fmla="*/ 683 h 4255"/>
                  <a:gd name="T24" fmla="*/ 3240 w 4257"/>
                  <a:gd name="T25" fmla="*/ 622 h 4255"/>
                  <a:gd name="T26" fmla="*/ 3893 w 4257"/>
                  <a:gd name="T27" fmla="*/ 12 h 4255"/>
                  <a:gd name="T28" fmla="*/ 4088 w 4257"/>
                  <a:gd name="T29" fmla="*/ 93 h 4255"/>
                  <a:gd name="T30" fmla="*/ 4213 w 4257"/>
                  <a:gd name="T31" fmla="*/ 257 h 4255"/>
                  <a:gd name="T32" fmla="*/ 4257 w 4257"/>
                  <a:gd name="T33" fmla="*/ 486 h 4255"/>
                  <a:gd name="T34" fmla="*/ 4230 w 4257"/>
                  <a:gd name="T35" fmla="*/ 767 h 4255"/>
                  <a:gd name="T36" fmla="*/ 4135 w 4257"/>
                  <a:gd name="T37" fmla="*/ 1089 h 4255"/>
                  <a:gd name="T38" fmla="*/ 3981 w 4257"/>
                  <a:gd name="T39" fmla="*/ 1437 h 4255"/>
                  <a:gd name="T40" fmla="*/ 3776 w 4257"/>
                  <a:gd name="T41" fmla="*/ 1799 h 4255"/>
                  <a:gd name="T42" fmla="*/ 3526 w 4257"/>
                  <a:gd name="T43" fmla="*/ 2161 h 4255"/>
                  <a:gd name="T44" fmla="*/ 3239 w 4257"/>
                  <a:gd name="T45" fmla="*/ 2513 h 4255"/>
                  <a:gd name="T46" fmla="*/ 3137 w 4257"/>
                  <a:gd name="T47" fmla="*/ 2625 h 4255"/>
                  <a:gd name="T48" fmla="*/ 3129 w 4257"/>
                  <a:gd name="T49" fmla="*/ 2694 h 4255"/>
                  <a:gd name="T50" fmla="*/ 3190 w 4257"/>
                  <a:gd name="T51" fmla="*/ 3070 h 4255"/>
                  <a:gd name="T52" fmla="*/ 3124 w 4257"/>
                  <a:gd name="T53" fmla="*/ 3203 h 4255"/>
                  <a:gd name="T54" fmla="*/ 2041 w 4257"/>
                  <a:gd name="T55" fmla="*/ 4255 h 4255"/>
                  <a:gd name="T56" fmla="*/ 1983 w 4257"/>
                  <a:gd name="T57" fmla="*/ 4209 h 4255"/>
                  <a:gd name="T58" fmla="*/ 1862 w 4257"/>
                  <a:gd name="T59" fmla="*/ 3371 h 4255"/>
                  <a:gd name="T60" fmla="*/ 1918 w 4257"/>
                  <a:gd name="T61" fmla="*/ 3227 h 4255"/>
                  <a:gd name="T62" fmla="*/ 1953 w 4257"/>
                  <a:gd name="T63" fmla="*/ 3182 h 4255"/>
                  <a:gd name="T64" fmla="*/ 1939 w 4257"/>
                  <a:gd name="T65" fmla="*/ 3122 h 4255"/>
                  <a:gd name="T66" fmla="*/ 1744 w 4257"/>
                  <a:gd name="T67" fmla="*/ 2927 h 4255"/>
                  <a:gd name="T68" fmla="*/ 1510 w 4257"/>
                  <a:gd name="T69" fmla="*/ 2694 h 4255"/>
                  <a:gd name="T70" fmla="*/ 1280 w 4257"/>
                  <a:gd name="T71" fmla="*/ 2464 h 4255"/>
                  <a:gd name="T72" fmla="*/ 1117 w 4257"/>
                  <a:gd name="T73" fmla="*/ 2306 h 4255"/>
                  <a:gd name="T74" fmla="*/ 1066 w 4257"/>
                  <a:gd name="T75" fmla="*/ 2311 h 4255"/>
                  <a:gd name="T76" fmla="*/ 997 w 4257"/>
                  <a:gd name="T77" fmla="*/ 2360 h 4255"/>
                  <a:gd name="T78" fmla="*/ 848 w 4257"/>
                  <a:gd name="T79" fmla="*/ 2400 h 4255"/>
                  <a:gd name="T80" fmla="*/ 26 w 4257"/>
                  <a:gd name="T81" fmla="*/ 2265 h 4255"/>
                  <a:gd name="T82" fmla="*/ 5 w 4257"/>
                  <a:gd name="T83" fmla="*/ 2199 h 4255"/>
                  <a:gd name="T84" fmla="*/ 1082 w 4257"/>
                  <a:gd name="T85" fmla="*/ 1115 h 4255"/>
                  <a:gd name="T86" fmla="*/ 1225 w 4257"/>
                  <a:gd name="T87" fmla="*/ 1064 h 4255"/>
                  <a:gd name="T88" fmla="*/ 1601 w 4257"/>
                  <a:gd name="T89" fmla="*/ 1138 h 4255"/>
                  <a:gd name="T90" fmla="*/ 1671 w 4257"/>
                  <a:gd name="T91" fmla="*/ 1118 h 4255"/>
                  <a:gd name="T92" fmla="*/ 1861 w 4257"/>
                  <a:gd name="T93" fmla="*/ 950 h 4255"/>
                  <a:gd name="T94" fmla="*/ 2214 w 4257"/>
                  <a:gd name="T95" fmla="*/ 674 h 4255"/>
                  <a:gd name="T96" fmla="*/ 2574 w 4257"/>
                  <a:gd name="T97" fmla="*/ 434 h 4255"/>
                  <a:gd name="T98" fmla="*/ 2928 w 4257"/>
                  <a:gd name="T99" fmla="*/ 239 h 4255"/>
                  <a:gd name="T100" fmla="*/ 3263 w 4257"/>
                  <a:gd name="T101" fmla="*/ 97 h 4255"/>
                  <a:gd name="T102" fmla="*/ 3570 w 4257"/>
                  <a:gd name="T103" fmla="*/ 17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57" h="4255">
                    <a:moveTo>
                      <a:pt x="3188" y="622"/>
                    </a:moveTo>
                    <a:lnTo>
                      <a:pt x="3136" y="628"/>
                    </a:lnTo>
                    <a:lnTo>
                      <a:pt x="3084" y="640"/>
                    </a:lnTo>
                    <a:lnTo>
                      <a:pt x="3034" y="658"/>
                    </a:lnTo>
                    <a:lnTo>
                      <a:pt x="2986" y="683"/>
                    </a:lnTo>
                    <a:lnTo>
                      <a:pt x="2942" y="714"/>
                    </a:lnTo>
                    <a:lnTo>
                      <a:pt x="2900" y="750"/>
                    </a:lnTo>
                    <a:lnTo>
                      <a:pt x="2863" y="792"/>
                    </a:lnTo>
                    <a:lnTo>
                      <a:pt x="2833" y="837"/>
                    </a:lnTo>
                    <a:lnTo>
                      <a:pt x="2808" y="885"/>
                    </a:lnTo>
                    <a:lnTo>
                      <a:pt x="2790" y="935"/>
                    </a:lnTo>
                    <a:lnTo>
                      <a:pt x="2777" y="985"/>
                    </a:lnTo>
                    <a:lnTo>
                      <a:pt x="2772" y="1037"/>
                    </a:lnTo>
                    <a:lnTo>
                      <a:pt x="2772" y="1089"/>
                    </a:lnTo>
                    <a:lnTo>
                      <a:pt x="2777" y="1141"/>
                    </a:lnTo>
                    <a:lnTo>
                      <a:pt x="2790" y="1193"/>
                    </a:lnTo>
                    <a:lnTo>
                      <a:pt x="2808" y="1242"/>
                    </a:lnTo>
                    <a:lnTo>
                      <a:pt x="2833" y="1289"/>
                    </a:lnTo>
                    <a:lnTo>
                      <a:pt x="2863" y="1335"/>
                    </a:lnTo>
                    <a:lnTo>
                      <a:pt x="2900" y="1376"/>
                    </a:lnTo>
                    <a:lnTo>
                      <a:pt x="2942" y="1412"/>
                    </a:lnTo>
                    <a:lnTo>
                      <a:pt x="2986" y="1444"/>
                    </a:lnTo>
                    <a:lnTo>
                      <a:pt x="3034" y="1468"/>
                    </a:lnTo>
                    <a:lnTo>
                      <a:pt x="3084" y="1486"/>
                    </a:lnTo>
                    <a:lnTo>
                      <a:pt x="3136" y="1499"/>
                    </a:lnTo>
                    <a:lnTo>
                      <a:pt x="3188" y="1505"/>
                    </a:lnTo>
                    <a:lnTo>
                      <a:pt x="3240" y="1505"/>
                    </a:lnTo>
                    <a:lnTo>
                      <a:pt x="3292" y="1499"/>
                    </a:lnTo>
                    <a:lnTo>
                      <a:pt x="3343" y="1486"/>
                    </a:lnTo>
                    <a:lnTo>
                      <a:pt x="3392" y="1468"/>
                    </a:lnTo>
                    <a:lnTo>
                      <a:pt x="3440" y="1444"/>
                    </a:lnTo>
                    <a:lnTo>
                      <a:pt x="3484" y="1412"/>
                    </a:lnTo>
                    <a:lnTo>
                      <a:pt x="3527" y="1376"/>
                    </a:lnTo>
                    <a:lnTo>
                      <a:pt x="3564" y="1335"/>
                    </a:lnTo>
                    <a:lnTo>
                      <a:pt x="3595" y="1289"/>
                    </a:lnTo>
                    <a:lnTo>
                      <a:pt x="3618" y="1242"/>
                    </a:lnTo>
                    <a:lnTo>
                      <a:pt x="3638" y="1193"/>
                    </a:lnTo>
                    <a:lnTo>
                      <a:pt x="3650" y="1141"/>
                    </a:lnTo>
                    <a:lnTo>
                      <a:pt x="3656" y="1089"/>
                    </a:lnTo>
                    <a:lnTo>
                      <a:pt x="3656" y="1037"/>
                    </a:lnTo>
                    <a:lnTo>
                      <a:pt x="3650" y="985"/>
                    </a:lnTo>
                    <a:lnTo>
                      <a:pt x="3638" y="935"/>
                    </a:lnTo>
                    <a:lnTo>
                      <a:pt x="3618" y="885"/>
                    </a:lnTo>
                    <a:lnTo>
                      <a:pt x="3595" y="837"/>
                    </a:lnTo>
                    <a:lnTo>
                      <a:pt x="3564" y="792"/>
                    </a:lnTo>
                    <a:lnTo>
                      <a:pt x="3527" y="750"/>
                    </a:lnTo>
                    <a:lnTo>
                      <a:pt x="3484" y="714"/>
                    </a:lnTo>
                    <a:lnTo>
                      <a:pt x="3440" y="683"/>
                    </a:lnTo>
                    <a:lnTo>
                      <a:pt x="3392" y="658"/>
                    </a:lnTo>
                    <a:lnTo>
                      <a:pt x="3343" y="640"/>
                    </a:lnTo>
                    <a:lnTo>
                      <a:pt x="3292" y="628"/>
                    </a:lnTo>
                    <a:lnTo>
                      <a:pt x="3240" y="622"/>
                    </a:lnTo>
                    <a:lnTo>
                      <a:pt x="3188" y="622"/>
                    </a:lnTo>
                    <a:close/>
                    <a:moveTo>
                      <a:pt x="3773" y="0"/>
                    </a:moveTo>
                    <a:lnTo>
                      <a:pt x="3834" y="3"/>
                    </a:lnTo>
                    <a:lnTo>
                      <a:pt x="3893" y="12"/>
                    </a:lnTo>
                    <a:lnTo>
                      <a:pt x="3948" y="25"/>
                    </a:lnTo>
                    <a:lnTo>
                      <a:pt x="3998" y="43"/>
                    </a:lnTo>
                    <a:lnTo>
                      <a:pt x="4045" y="65"/>
                    </a:lnTo>
                    <a:lnTo>
                      <a:pt x="4088" y="93"/>
                    </a:lnTo>
                    <a:lnTo>
                      <a:pt x="4127" y="127"/>
                    </a:lnTo>
                    <a:lnTo>
                      <a:pt x="4161" y="166"/>
                    </a:lnTo>
                    <a:lnTo>
                      <a:pt x="4189" y="209"/>
                    </a:lnTo>
                    <a:lnTo>
                      <a:pt x="4213" y="257"/>
                    </a:lnTo>
                    <a:lnTo>
                      <a:pt x="4231" y="309"/>
                    </a:lnTo>
                    <a:lnTo>
                      <a:pt x="4245" y="363"/>
                    </a:lnTo>
                    <a:lnTo>
                      <a:pt x="4253" y="423"/>
                    </a:lnTo>
                    <a:lnTo>
                      <a:pt x="4257" y="486"/>
                    </a:lnTo>
                    <a:lnTo>
                      <a:pt x="4257" y="552"/>
                    </a:lnTo>
                    <a:lnTo>
                      <a:pt x="4252" y="621"/>
                    </a:lnTo>
                    <a:lnTo>
                      <a:pt x="4243" y="693"/>
                    </a:lnTo>
                    <a:lnTo>
                      <a:pt x="4230" y="767"/>
                    </a:lnTo>
                    <a:lnTo>
                      <a:pt x="4212" y="845"/>
                    </a:lnTo>
                    <a:lnTo>
                      <a:pt x="4189" y="924"/>
                    </a:lnTo>
                    <a:lnTo>
                      <a:pt x="4163" y="1005"/>
                    </a:lnTo>
                    <a:lnTo>
                      <a:pt x="4135" y="1089"/>
                    </a:lnTo>
                    <a:lnTo>
                      <a:pt x="4101" y="1174"/>
                    </a:lnTo>
                    <a:lnTo>
                      <a:pt x="4065" y="1261"/>
                    </a:lnTo>
                    <a:lnTo>
                      <a:pt x="4024" y="1347"/>
                    </a:lnTo>
                    <a:lnTo>
                      <a:pt x="3981" y="1437"/>
                    </a:lnTo>
                    <a:lnTo>
                      <a:pt x="3935" y="1527"/>
                    </a:lnTo>
                    <a:lnTo>
                      <a:pt x="3885" y="1616"/>
                    </a:lnTo>
                    <a:lnTo>
                      <a:pt x="3832" y="1707"/>
                    </a:lnTo>
                    <a:lnTo>
                      <a:pt x="3776" y="1799"/>
                    </a:lnTo>
                    <a:lnTo>
                      <a:pt x="3717" y="1890"/>
                    </a:lnTo>
                    <a:lnTo>
                      <a:pt x="3656" y="1981"/>
                    </a:lnTo>
                    <a:lnTo>
                      <a:pt x="3592" y="2072"/>
                    </a:lnTo>
                    <a:lnTo>
                      <a:pt x="3526" y="2161"/>
                    </a:lnTo>
                    <a:lnTo>
                      <a:pt x="3457" y="2251"/>
                    </a:lnTo>
                    <a:lnTo>
                      <a:pt x="3387" y="2339"/>
                    </a:lnTo>
                    <a:lnTo>
                      <a:pt x="3314" y="2428"/>
                    </a:lnTo>
                    <a:lnTo>
                      <a:pt x="3239" y="2513"/>
                    </a:lnTo>
                    <a:lnTo>
                      <a:pt x="3162" y="2598"/>
                    </a:lnTo>
                    <a:lnTo>
                      <a:pt x="3155" y="2605"/>
                    </a:lnTo>
                    <a:lnTo>
                      <a:pt x="3146" y="2615"/>
                    </a:lnTo>
                    <a:lnTo>
                      <a:pt x="3137" y="2625"/>
                    </a:lnTo>
                    <a:lnTo>
                      <a:pt x="3131" y="2638"/>
                    </a:lnTo>
                    <a:lnTo>
                      <a:pt x="3125" y="2653"/>
                    </a:lnTo>
                    <a:lnTo>
                      <a:pt x="3124" y="2672"/>
                    </a:lnTo>
                    <a:lnTo>
                      <a:pt x="3129" y="2694"/>
                    </a:lnTo>
                    <a:lnTo>
                      <a:pt x="3193" y="2960"/>
                    </a:lnTo>
                    <a:lnTo>
                      <a:pt x="3197" y="2995"/>
                    </a:lnTo>
                    <a:lnTo>
                      <a:pt x="3197" y="3033"/>
                    </a:lnTo>
                    <a:lnTo>
                      <a:pt x="3190" y="3070"/>
                    </a:lnTo>
                    <a:lnTo>
                      <a:pt x="3180" y="3108"/>
                    </a:lnTo>
                    <a:lnTo>
                      <a:pt x="3166" y="3144"/>
                    </a:lnTo>
                    <a:lnTo>
                      <a:pt x="3146" y="3175"/>
                    </a:lnTo>
                    <a:lnTo>
                      <a:pt x="3124" y="3203"/>
                    </a:lnTo>
                    <a:lnTo>
                      <a:pt x="2102" y="4223"/>
                    </a:lnTo>
                    <a:lnTo>
                      <a:pt x="2081" y="4240"/>
                    </a:lnTo>
                    <a:lnTo>
                      <a:pt x="2060" y="4250"/>
                    </a:lnTo>
                    <a:lnTo>
                      <a:pt x="2041" y="4255"/>
                    </a:lnTo>
                    <a:lnTo>
                      <a:pt x="2024" y="4253"/>
                    </a:lnTo>
                    <a:lnTo>
                      <a:pt x="2007" y="4244"/>
                    </a:lnTo>
                    <a:lnTo>
                      <a:pt x="1994" y="4229"/>
                    </a:lnTo>
                    <a:lnTo>
                      <a:pt x="1983" y="4209"/>
                    </a:lnTo>
                    <a:lnTo>
                      <a:pt x="1977" y="4181"/>
                    </a:lnTo>
                    <a:lnTo>
                      <a:pt x="1861" y="3444"/>
                    </a:lnTo>
                    <a:lnTo>
                      <a:pt x="1858" y="3409"/>
                    </a:lnTo>
                    <a:lnTo>
                      <a:pt x="1862" y="3371"/>
                    </a:lnTo>
                    <a:lnTo>
                      <a:pt x="1870" y="3332"/>
                    </a:lnTo>
                    <a:lnTo>
                      <a:pt x="1882" y="3295"/>
                    </a:lnTo>
                    <a:lnTo>
                      <a:pt x="1899" y="3260"/>
                    </a:lnTo>
                    <a:lnTo>
                      <a:pt x="1918" y="3227"/>
                    </a:lnTo>
                    <a:lnTo>
                      <a:pt x="1940" y="3200"/>
                    </a:lnTo>
                    <a:lnTo>
                      <a:pt x="1943" y="3197"/>
                    </a:lnTo>
                    <a:lnTo>
                      <a:pt x="1948" y="3191"/>
                    </a:lnTo>
                    <a:lnTo>
                      <a:pt x="1953" y="3182"/>
                    </a:lnTo>
                    <a:lnTo>
                      <a:pt x="1957" y="3169"/>
                    </a:lnTo>
                    <a:lnTo>
                      <a:pt x="1957" y="3155"/>
                    </a:lnTo>
                    <a:lnTo>
                      <a:pt x="1952" y="3139"/>
                    </a:lnTo>
                    <a:lnTo>
                      <a:pt x="1939" y="3122"/>
                    </a:lnTo>
                    <a:lnTo>
                      <a:pt x="1896" y="3079"/>
                    </a:lnTo>
                    <a:lnTo>
                      <a:pt x="1849" y="3033"/>
                    </a:lnTo>
                    <a:lnTo>
                      <a:pt x="1799" y="2982"/>
                    </a:lnTo>
                    <a:lnTo>
                      <a:pt x="1744" y="2927"/>
                    </a:lnTo>
                    <a:lnTo>
                      <a:pt x="1688" y="2872"/>
                    </a:lnTo>
                    <a:lnTo>
                      <a:pt x="1630" y="2813"/>
                    </a:lnTo>
                    <a:lnTo>
                      <a:pt x="1570" y="2753"/>
                    </a:lnTo>
                    <a:lnTo>
                      <a:pt x="1510" y="2694"/>
                    </a:lnTo>
                    <a:lnTo>
                      <a:pt x="1450" y="2634"/>
                    </a:lnTo>
                    <a:lnTo>
                      <a:pt x="1392" y="2576"/>
                    </a:lnTo>
                    <a:lnTo>
                      <a:pt x="1334" y="2518"/>
                    </a:lnTo>
                    <a:lnTo>
                      <a:pt x="1280" y="2464"/>
                    </a:lnTo>
                    <a:lnTo>
                      <a:pt x="1228" y="2411"/>
                    </a:lnTo>
                    <a:lnTo>
                      <a:pt x="1178" y="2363"/>
                    </a:lnTo>
                    <a:lnTo>
                      <a:pt x="1134" y="2319"/>
                    </a:lnTo>
                    <a:lnTo>
                      <a:pt x="1117" y="2306"/>
                    </a:lnTo>
                    <a:lnTo>
                      <a:pt x="1101" y="2302"/>
                    </a:lnTo>
                    <a:lnTo>
                      <a:pt x="1087" y="2302"/>
                    </a:lnTo>
                    <a:lnTo>
                      <a:pt x="1075" y="2306"/>
                    </a:lnTo>
                    <a:lnTo>
                      <a:pt x="1066" y="2311"/>
                    </a:lnTo>
                    <a:lnTo>
                      <a:pt x="1060" y="2316"/>
                    </a:lnTo>
                    <a:lnTo>
                      <a:pt x="1057" y="2319"/>
                    </a:lnTo>
                    <a:lnTo>
                      <a:pt x="1030" y="2341"/>
                    </a:lnTo>
                    <a:lnTo>
                      <a:pt x="997" y="2360"/>
                    </a:lnTo>
                    <a:lnTo>
                      <a:pt x="962" y="2377"/>
                    </a:lnTo>
                    <a:lnTo>
                      <a:pt x="925" y="2389"/>
                    </a:lnTo>
                    <a:lnTo>
                      <a:pt x="886" y="2396"/>
                    </a:lnTo>
                    <a:lnTo>
                      <a:pt x="848" y="2400"/>
                    </a:lnTo>
                    <a:lnTo>
                      <a:pt x="813" y="2398"/>
                    </a:lnTo>
                    <a:lnTo>
                      <a:pt x="74" y="2282"/>
                    </a:lnTo>
                    <a:lnTo>
                      <a:pt x="47" y="2276"/>
                    </a:lnTo>
                    <a:lnTo>
                      <a:pt x="26" y="2265"/>
                    </a:lnTo>
                    <a:lnTo>
                      <a:pt x="11" y="2252"/>
                    </a:lnTo>
                    <a:lnTo>
                      <a:pt x="2" y="2235"/>
                    </a:lnTo>
                    <a:lnTo>
                      <a:pt x="0" y="2219"/>
                    </a:lnTo>
                    <a:lnTo>
                      <a:pt x="5" y="2199"/>
                    </a:lnTo>
                    <a:lnTo>
                      <a:pt x="15" y="2178"/>
                    </a:lnTo>
                    <a:lnTo>
                      <a:pt x="32" y="2158"/>
                    </a:lnTo>
                    <a:lnTo>
                      <a:pt x="1055" y="1137"/>
                    </a:lnTo>
                    <a:lnTo>
                      <a:pt x="1082" y="1115"/>
                    </a:lnTo>
                    <a:lnTo>
                      <a:pt x="1113" y="1096"/>
                    </a:lnTo>
                    <a:lnTo>
                      <a:pt x="1150" y="1081"/>
                    </a:lnTo>
                    <a:lnTo>
                      <a:pt x="1187" y="1071"/>
                    </a:lnTo>
                    <a:lnTo>
                      <a:pt x="1225" y="1064"/>
                    </a:lnTo>
                    <a:lnTo>
                      <a:pt x="1263" y="1064"/>
                    </a:lnTo>
                    <a:lnTo>
                      <a:pt x="1298" y="1068"/>
                    </a:lnTo>
                    <a:lnTo>
                      <a:pt x="1576" y="1135"/>
                    </a:lnTo>
                    <a:lnTo>
                      <a:pt x="1601" y="1138"/>
                    </a:lnTo>
                    <a:lnTo>
                      <a:pt x="1623" y="1137"/>
                    </a:lnTo>
                    <a:lnTo>
                      <a:pt x="1641" y="1132"/>
                    </a:lnTo>
                    <a:lnTo>
                      <a:pt x="1658" y="1126"/>
                    </a:lnTo>
                    <a:lnTo>
                      <a:pt x="1671" y="1118"/>
                    </a:lnTo>
                    <a:lnTo>
                      <a:pt x="1682" y="1109"/>
                    </a:lnTo>
                    <a:lnTo>
                      <a:pt x="1691" y="1101"/>
                    </a:lnTo>
                    <a:lnTo>
                      <a:pt x="1775" y="1026"/>
                    </a:lnTo>
                    <a:lnTo>
                      <a:pt x="1861" y="950"/>
                    </a:lnTo>
                    <a:lnTo>
                      <a:pt x="1948" y="879"/>
                    </a:lnTo>
                    <a:lnTo>
                      <a:pt x="2035" y="807"/>
                    </a:lnTo>
                    <a:lnTo>
                      <a:pt x="2125" y="740"/>
                    </a:lnTo>
                    <a:lnTo>
                      <a:pt x="2214" y="674"/>
                    </a:lnTo>
                    <a:lnTo>
                      <a:pt x="2303" y="610"/>
                    </a:lnTo>
                    <a:lnTo>
                      <a:pt x="2394" y="548"/>
                    </a:lnTo>
                    <a:lnTo>
                      <a:pt x="2484" y="489"/>
                    </a:lnTo>
                    <a:lnTo>
                      <a:pt x="2574" y="434"/>
                    </a:lnTo>
                    <a:lnTo>
                      <a:pt x="2664" y="380"/>
                    </a:lnTo>
                    <a:lnTo>
                      <a:pt x="2752" y="330"/>
                    </a:lnTo>
                    <a:lnTo>
                      <a:pt x="2841" y="283"/>
                    </a:lnTo>
                    <a:lnTo>
                      <a:pt x="2928" y="239"/>
                    </a:lnTo>
                    <a:lnTo>
                      <a:pt x="3014" y="199"/>
                    </a:lnTo>
                    <a:lnTo>
                      <a:pt x="3098" y="161"/>
                    </a:lnTo>
                    <a:lnTo>
                      <a:pt x="3181" y="127"/>
                    </a:lnTo>
                    <a:lnTo>
                      <a:pt x="3263" y="97"/>
                    </a:lnTo>
                    <a:lnTo>
                      <a:pt x="3344" y="71"/>
                    </a:lnTo>
                    <a:lnTo>
                      <a:pt x="3421" y="49"/>
                    </a:lnTo>
                    <a:lnTo>
                      <a:pt x="3496" y="30"/>
                    </a:lnTo>
                    <a:lnTo>
                      <a:pt x="3570" y="17"/>
                    </a:lnTo>
                    <a:lnTo>
                      <a:pt x="3641" y="6"/>
                    </a:lnTo>
                    <a:lnTo>
                      <a:pt x="3708" y="0"/>
                    </a:lnTo>
                    <a:lnTo>
                      <a:pt x="3773"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dirty="0"/>
              </a:p>
            </p:txBody>
          </p:sp>
        </p:grpSp>
      </p:grpSp>
      <p:sp>
        <p:nvSpPr>
          <p:cNvPr id="35" name="Freeform 61"/>
          <p:cNvSpPr>
            <a:spLocks noChangeAspect="1" noEditPoints="1"/>
          </p:cNvSpPr>
          <p:nvPr/>
        </p:nvSpPr>
        <p:spPr bwMode="auto">
          <a:xfrm>
            <a:off x="130636" y="2896561"/>
            <a:ext cx="1437597" cy="1463040"/>
          </a:xfrm>
          <a:custGeom>
            <a:avLst/>
            <a:gdLst/>
            <a:ahLst/>
            <a:cxnLst>
              <a:cxn ang="0">
                <a:pos x="321" y="183"/>
              </a:cxn>
              <a:cxn ang="0">
                <a:pos x="321" y="141"/>
              </a:cxn>
              <a:cxn ang="0">
                <a:pos x="290" y="136"/>
              </a:cxn>
              <a:cxn ang="0">
                <a:pos x="275" y="98"/>
              </a:cxn>
              <a:cxn ang="0">
                <a:pos x="296" y="75"/>
              </a:cxn>
              <a:cxn ang="0">
                <a:pos x="269" y="42"/>
              </a:cxn>
              <a:cxn ang="0">
                <a:pos x="241" y="59"/>
              </a:cxn>
              <a:cxn ang="0">
                <a:pos x="206" y="39"/>
              </a:cxn>
              <a:cxn ang="0">
                <a:pos x="207" y="7"/>
              </a:cxn>
              <a:cxn ang="0">
                <a:pos x="165" y="0"/>
              </a:cxn>
              <a:cxn ang="0">
                <a:pos x="155" y="31"/>
              </a:cxn>
              <a:cxn ang="0">
                <a:pos x="116" y="39"/>
              </a:cxn>
              <a:cxn ang="0">
                <a:pos x="96" y="13"/>
              </a:cxn>
              <a:cxn ang="0">
                <a:pos x="59" y="34"/>
              </a:cxn>
              <a:cxn ang="0">
                <a:pos x="71" y="66"/>
              </a:cxn>
              <a:cxn ang="0">
                <a:pos x="47" y="96"/>
              </a:cxn>
              <a:cxn ang="0">
                <a:pos x="14" y="89"/>
              </a:cxn>
              <a:cxn ang="0">
                <a:pos x="0" y="129"/>
              </a:cxn>
              <a:cxn ang="0">
                <a:pos x="30" y="145"/>
              </a:cxn>
              <a:cxn ang="0">
                <a:pos x="29" y="163"/>
              </a:cxn>
              <a:cxn ang="0">
                <a:pos x="30" y="184"/>
              </a:cxn>
              <a:cxn ang="0">
                <a:pos x="1" y="200"/>
              </a:cxn>
              <a:cxn ang="0">
                <a:pos x="15" y="240"/>
              </a:cxn>
              <a:cxn ang="0">
                <a:pos x="49" y="233"/>
              </a:cxn>
              <a:cxn ang="0">
                <a:pos x="74" y="262"/>
              </a:cxn>
              <a:cxn ang="0">
                <a:pos x="61" y="293"/>
              </a:cxn>
              <a:cxn ang="0">
                <a:pos x="98" y="315"/>
              </a:cxn>
              <a:cxn ang="0">
                <a:pos x="119" y="288"/>
              </a:cxn>
              <a:cxn ang="0">
                <a:pos x="158" y="295"/>
              </a:cxn>
              <a:cxn ang="0">
                <a:pos x="168" y="326"/>
              </a:cxn>
              <a:cxn ang="0">
                <a:pos x="210" y="319"/>
              </a:cxn>
              <a:cxn ang="0">
                <a:pos x="209" y="286"/>
              </a:cxn>
              <a:cxn ang="0">
                <a:pos x="243" y="266"/>
              </a:cxn>
              <a:cxn ang="0">
                <a:pos x="271" y="282"/>
              </a:cxn>
              <a:cxn ang="0">
                <a:pos x="298" y="250"/>
              </a:cxn>
              <a:cxn ang="0">
                <a:pos x="277" y="226"/>
              </a:cxn>
              <a:cxn ang="0">
                <a:pos x="290" y="188"/>
              </a:cxn>
              <a:cxn ang="0">
                <a:pos x="321" y="183"/>
              </a:cxn>
              <a:cxn ang="0">
                <a:pos x="161" y="260"/>
              </a:cxn>
              <a:cxn ang="0">
                <a:pos x="64" y="163"/>
              </a:cxn>
              <a:cxn ang="0">
                <a:pos x="161" y="67"/>
              </a:cxn>
              <a:cxn ang="0">
                <a:pos x="257" y="163"/>
              </a:cxn>
              <a:cxn ang="0">
                <a:pos x="161" y="260"/>
              </a:cxn>
            </a:cxnLst>
            <a:rect l="0" t="0" r="r" b="b"/>
            <a:pathLst>
              <a:path w="321" h="326">
                <a:moveTo>
                  <a:pt x="321" y="183"/>
                </a:moveTo>
                <a:cubicBezTo>
                  <a:pt x="321" y="141"/>
                  <a:pt x="321" y="141"/>
                  <a:pt x="321" y="141"/>
                </a:cubicBezTo>
                <a:cubicBezTo>
                  <a:pt x="290" y="136"/>
                  <a:pt x="290" y="136"/>
                  <a:pt x="290" y="136"/>
                </a:cubicBezTo>
                <a:cubicBezTo>
                  <a:pt x="287" y="122"/>
                  <a:pt x="282" y="110"/>
                  <a:pt x="275" y="98"/>
                </a:cubicBezTo>
                <a:cubicBezTo>
                  <a:pt x="296" y="75"/>
                  <a:pt x="296" y="75"/>
                  <a:pt x="296" y="75"/>
                </a:cubicBezTo>
                <a:cubicBezTo>
                  <a:pt x="269" y="42"/>
                  <a:pt x="269" y="42"/>
                  <a:pt x="269" y="42"/>
                </a:cubicBezTo>
                <a:cubicBezTo>
                  <a:pt x="241" y="59"/>
                  <a:pt x="241" y="59"/>
                  <a:pt x="241" y="59"/>
                </a:cubicBezTo>
                <a:cubicBezTo>
                  <a:pt x="231" y="51"/>
                  <a:pt x="219" y="44"/>
                  <a:pt x="206" y="39"/>
                </a:cubicBezTo>
                <a:cubicBezTo>
                  <a:pt x="207" y="7"/>
                  <a:pt x="207" y="7"/>
                  <a:pt x="207" y="7"/>
                </a:cubicBezTo>
                <a:cubicBezTo>
                  <a:pt x="165" y="0"/>
                  <a:pt x="165" y="0"/>
                  <a:pt x="165" y="0"/>
                </a:cubicBezTo>
                <a:cubicBezTo>
                  <a:pt x="155" y="31"/>
                  <a:pt x="155" y="31"/>
                  <a:pt x="155" y="31"/>
                </a:cubicBezTo>
                <a:cubicBezTo>
                  <a:pt x="141" y="32"/>
                  <a:pt x="128" y="34"/>
                  <a:pt x="116" y="39"/>
                </a:cubicBezTo>
                <a:cubicBezTo>
                  <a:pt x="96" y="13"/>
                  <a:pt x="96" y="13"/>
                  <a:pt x="96" y="13"/>
                </a:cubicBezTo>
                <a:cubicBezTo>
                  <a:pt x="59" y="34"/>
                  <a:pt x="59" y="34"/>
                  <a:pt x="59" y="34"/>
                </a:cubicBezTo>
                <a:cubicBezTo>
                  <a:pt x="71" y="66"/>
                  <a:pt x="71" y="66"/>
                  <a:pt x="71" y="66"/>
                </a:cubicBezTo>
                <a:cubicBezTo>
                  <a:pt x="62" y="75"/>
                  <a:pt x="54" y="85"/>
                  <a:pt x="47" y="96"/>
                </a:cubicBezTo>
                <a:cubicBezTo>
                  <a:pt x="14" y="89"/>
                  <a:pt x="14" y="89"/>
                  <a:pt x="14" y="89"/>
                </a:cubicBezTo>
                <a:cubicBezTo>
                  <a:pt x="0" y="129"/>
                  <a:pt x="0" y="129"/>
                  <a:pt x="0" y="129"/>
                </a:cubicBezTo>
                <a:cubicBezTo>
                  <a:pt x="30" y="145"/>
                  <a:pt x="30" y="145"/>
                  <a:pt x="30" y="145"/>
                </a:cubicBezTo>
                <a:cubicBezTo>
                  <a:pt x="29" y="151"/>
                  <a:pt x="29" y="157"/>
                  <a:pt x="29" y="163"/>
                </a:cubicBezTo>
                <a:cubicBezTo>
                  <a:pt x="29" y="170"/>
                  <a:pt x="29" y="177"/>
                  <a:pt x="30" y="184"/>
                </a:cubicBezTo>
                <a:cubicBezTo>
                  <a:pt x="1" y="200"/>
                  <a:pt x="1" y="200"/>
                  <a:pt x="1" y="200"/>
                </a:cubicBezTo>
                <a:cubicBezTo>
                  <a:pt x="15" y="240"/>
                  <a:pt x="15" y="240"/>
                  <a:pt x="15" y="240"/>
                </a:cubicBezTo>
                <a:cubicBezTo>
                  <a:pt x="49" y="233"/>
                  <a:pt x="49" y="233"/>
                  <a:pt x="49" y="233"/>
                </a:cubicBezTo>
                <a:cubicBezTo>
                  <a:pt x="56" y="244"/>
                  <a:pt x="64" y="254"/>
                  <a:pt x="74" y="262"/>
                </a:cubicBezTo>
                <a:cubicBezTo>
                  <a:pt x="61" y="293"/>
                  <a:pt x="61" y="293"/>
                  <a:pt x="61" y="293"/>
                </a:cubicBezTo>
                <a:cubicBezTo>
                  <a:pt x="98" y="315"/>
                  <a:pt x="98" y="315"/>
                  <a:pt x="98" y="315"/>
                </a:cubicBezTo>
                <a:cubicBezTo>
                  <a:pt x="119" y="288"/>
                  <a:pt x="119" y="288"/>
                  <a:pt x="119" y="288"/>
                </a:cubicBezTo>
                <a:cubicBezTo>
                  <a:pt x="131" y="292"/>
                  <a:pt x="144" y="295"/>
                  <a:pt x="158" y="295"/>
                </a:cubicBezTo>
                <a:cubicBezTo>
                  <a:pt x="168" y="326"/>
                  <a:pt x="168" y="326"/>
                  <a:pt x="168" y="326"/>
                </a:cubicBezTo>
                <a:cubicBezTo>
                  <a:pt x="210" y="319"/>
                  <a:pt x="210" y="319"/>
                  <a:pt x="210" y="319"/>
                </a:cubicBezTo>
                <a:cubicBezTo>
                  <a:pt x="209" y="286"/>
                  <a:pt x="209" y="286"/>
                  <a:pt x="209" y="286"/>
                </a:cubicBezTo>
                <a:cubicBezTo>
                  <a:pt x="221" y="281"/>
                  <a:pt x="233" y="274"/>
                  <a:pt x="243" y="266"/>
                </a:cubicBezTo>
                <a:cubicBezTo>
                  <a:pt x="271" y="282"/>
                  <a:pt x="271" y="282"/>
                  <a:pt x="271" y="282"/>
                </a:cubicBezTo>
                <a:cubicBezTo>
                  <a:pt x="298" y="250"/>
                  <a:pt x="298" y="250"/>
                  <a:pt x="298" y="250"/>
                </a:cubicBezTo>
                <a:cubicBezTo>
                  <a:pt x="277" y="226"/>
                  <a:pt x="277" y="226"/>
                  <a:pt x="277" y="226"/>
                </a:cubicBezTo>
                <a:cubicBezTo>
                  <a:pt x="283" y="214"/>
                  <a:pt x="287" y="201"/>
                  <a:pt x="290" y="188"/>
                </a:cubicBezTo>
                <a:lnTo>
                  <a:pt x="321" y="183"/>
                </a:lnTo>
                <a:close/>
                <a:moveTo>
                  <a:pt x="161" y="260"/>
                </a:moveTo>
                <a:cubicBezTo>
                  <a:pt x="107" y="260"/>
                  <a:pt x="64" y="216"/>
                  <a:pt x="64" y="163"/>
                </a:cubicBezTo>
                <a:cubicBezTo>
                  <a:pt x="64" y="110"/>
                  <a:pt x="107" y="67"/>
                  <a:pt x="161" y="67"/>
                </a:cubicBezTo>
                <a:cubicBezTo>
                  <a:pt x="214" y="67"/>
                  <a:pt x="257" y="110"/>
                  <a:pt x="257" y="163"/>
                </a:cubicBezTo>
                <a:cubicBezTo>
                  <a:pt x="257" y="216"/>
                  <a:pt x="214" y="260"/>
                  <a:pt x="161" y="260"/>
                </a:cubicBezTo>
                <a:close/>
              </a:path>
            </a:pathLst>
          </a:custGeom>
          <a:solidFill>
            <a:schemeClr val="bg1">
              <a:lumMod val="75000"/>
            </a:schemeClr>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grpSp>
        <p:nvGrpSpPr>
          <p:cNvPr id="31" name="Group 30"/>
          <p:cNvGrpSpPr/>
          <p:nvPr/>
        </p:nvGrpSpPr>
        <p:grpSpPr>
          <a:xfrm>
            <a:off x="127357" y="-21594"/>
            <a:ext cx="2524868" cy="613385"/>
            <a:chOff x="127357" y="-6354"/>
            <a:chExt cx="2524868" cy="613385"/>
          </a:xfrm>
        </p:grpSpPr>
        <p:sp>
          <p:nvSpPr>
            <p:cNvPr id="32" name="Round Same Side Corner Rectangle 31"/>
            <p:cNvSpPr/>
            <p:nvPr/>
          </p:nvSpPr>
          <p:spPr bwMode="auto">
            <a:xfrm rot="10800000" flipH="1">
              <a:off x="127357" y="-6354"/>
              <a:ext cx="2524868" cy="613385"/>
            </a:xfrm>
            <a:prstGeom prst="round2SameRect">
              <a:avLst>
                <a:gd name="adj1" fmla="val 35205"/>
                <a:gd name="adj2" fmla="val 0"/>
              </a:avLst>
            </a:prstGeom>
            <a:solidFill>
              <a:schemeClr val="bg1">
                <a:alpha val="80000"/>
              </a:schemeClr>
            </a:solidFill>
            <a:ln w="19050">
              <a:noFill/>
              <a:round/>
              <a:headEnd/>
              <a:tailEnd/>
            </a:ln>
            <a:effectLst>
              <a:outerShdw blurRad="50800" dist="38100" dir="5400000" algn="t"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chemeClr val="bg1"/>
                </a:solidFill>
              </a:endParaRPr>
            </a:p>
          </p:txBody>
        </p:sp>
        <p:sp>
          <p:nvSpPr>
            <p:cNvPr id="33" name="TextBox 32"/>
            <p:cNvSpPr txBox="1"/>
            <p:nvPr/>
          </p:nvSpPr>
          <p:spPr>
            <a:xfrm>
              <a:off x="127357" y="54118"/>
              <a:ext cx="2524868" cy="461665"/>
            </a:xfrm>
            <a:prstGeom prst="rect">
              <a:avLst/>
            </a:prstGeom>
            <a:noFill/>
          </p:spPr>
          <p:txBody>
            <a:bodyPr wrap="square" rtlCol="0">
              <a:spAutoFit/>
            </a:bodyPr>
            <a:lstStyle/>
            <a:p>
              <a:pPr algn="ctr"/>
              <a:r>
                <a:rPr lang="en-US" sz="2400" dirty="0"/>
                <a:t>Modeling Process</a:t>
              </a:r>
            </a:p>
          </p:txBody>
        </p:sp>
      </p:grpSp>
      <p:sp>
        <p:nvSpPr>
          <p:cNvPr id="8" name="TextBox 7">
            <a:extLst>
              <a:ext uri="{FF2B5EF4-FFF2-40B4-BE49-F238E27FC236}">
                <a16:creationId xmlns:a16="http://schemas.microsoft.com/office/drawing/2014/main" id="{070DA240-E8BF-374B-AEA5-4484B1ADDCAC}"/>
              </a:ext>
            </a:extLst>
          </p:cNvPr>
          <p:cNvSpPr txBox="1"/>
          <p:nvPr/>
        </p:nvSpPr>
        <p:spPr>
          <a:xfrm>
            <a:off x="545291" y="3406943"/>
            <a:ext cx="673286" cy="400110"/>
          </a:xfrm>
          <a:prstGeom prst="rect">
            <a:avLst/>
          </a:prstGeom>
          <a:noFill/>
        </p:spPr>
        <p:txBody>
          <a:bodyPr wrap="square" rtlCol="0">
            <a:spAutoFit/>
          </a:bodyPr>
          <a:lstStyle/>
          <a:p>
            <a:r>
              <a:rPr lang="en-US" sz="2000" b="1" dirty="0"/>
              <a:t>EDA</a:t>
            </a:r>
          </a:p>
        </p:txBody>
      </p:sp>
    </p:spTree>
    <p:extLst>
      <p:ext uri="{BB962C8B-B14F-4D97-AF65-F5344CB8AC3E}">
        <p14:creationId xmlns:p14="http://schemas.microsoft.com/office/powerpoint/2010/main" val="205183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1000"/>
                                        <p:tgtEl>
                                          <p:spTgt spid="34"/>
                                        </p:tgtEl>
                                      </p:cBhvr>
                                    </p:animEffect>
                                  </p:childTnLst>
                                </p:cTn>
                              </p:par>
                            </p:childTnLst>
                          </p:cTn>
                        </p:par>
                        <p:par>
                          <p:cTn id="8" fill="hold">
                            <p:stCondLst>
                              <p:cond delay="1000"/>
                            </p:stCondLst>
                            <p:childTnLst>
                              <p:par>
                                <p:cTn id="9" presetID="16" presetClass="entr" presetSubtype="37"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1000"/>
                                        <p:tgtEl>
                                          <p:spTgt spid="13"/>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up)">
                                      <p:cBhvr>
                                        <p:cTn id="19" dur="500"/>
                                        <p:tgtEl>
                                          <p:spTgt spid="19"/>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1000"/>
                                        <p:tgtEl>
                                          <p:spTgt spid="38"/>
                                        </p:tgtEl>
                                      </p:cBhvr>
                                    </p:animEffect>
                                  </p:childTnLst>
                                </p:cTn>
                              </p:par>
                            </p:childTnLst>
                          </p:cTn>
                        </p:par>
                        <p:par>
                          <p:cTn id="24" fill="hold">
                            <p:stCondLst>
                              <p:cond delay="450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1000"/>
                                        <p:tgtEl>
                                          <p:spTgt spid="39"/>
                                        </p:tgtEl>
                                      </p:cBhvr>
                                    </p:animEffect>
                                  </p:childTnLst>
                                </p:cTn>
                              </p:par>
                            </p:childTnLst>
                          </p:cTn>
                        </p:par>
                        <p:par>
                          <p:cTn id="32" fill="hold">
                            <p:stCondLst>
                              <p:cond delay="6000"/>
                            </p:stCondLst>
                            <p:childTnLst>
                              <p:par>
                                <p:cTn id="33" presetID="22" presetClass="entr" presetSubtype="1"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par>
                          <p:cTn id="36" fill="hold">
                            <p:stCondLst>
                              <p:cond delay="65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1000"/>
                                        <p:tgtEl>
                                          <p:spTgt spid="40"/>
                                        </p:tgtEl>
                                      </p:cBhvr>
                                    </p:animEffect>
                                  </p:childTnLst>
                                </p:cTn>
                              </p:par>
                            </p:childTnLst>
                          </p:cTn>
                        </p:par>
                        <p:par>
                          <p:cTn id="40" fill="hold">
                            <p:stCondLst>
                              <p:cond delay="7500"/>
                            </p:stCondLst>
                            <p:childTnLst>
                              <p:par>
                                <p:cTn id="41" presetID="22" presetClass="entr" presetSubtype="4"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3" grpId="0" animBg="1"/>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62" name="Rectangle 61"/>
          <p:cNvSpPr/>
          <p:nvPr/>
        </p:nvSpPr>
        <p:spPr bwMode="auto">
          <a:xfrm>
            <a:off x="0" y="1310847"/>
            <a:ext cx="12192000" cy="5261903"/>
          </a:xfrm>
          <a:prstGeom prst="rect">
            <a:avLst/>
          </a:prstGeom>
          <a:solidFill>
            <a:schemeClr val="bg1">
              <a:lumMod val="85000"/>
              <a:alpha val="75000"/>
            </a:schemeClr>
          </a:solidFill>
          <a:ln w="63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grpSp>
        <p:nvGrpSpPr>
          <p:cNvPr id="92" name="Group 91"/>
          <p:cNvGrpSpPr/>
          <p:nvPr/>
        </p:nvGrpSpPr>
        <p:grpSpPr>
          <a:xfrm>
            <a:off x="263690" y="2105989"/>
            <a:ext cx="4032444" cy="2544745"/>
            <a:chOff x="1116253" y="4632826"/>
            <a:chExt cx="2190671" cy="2474544"/>
          </a:xfrm>
        </p:grpSpPr>
        <p:sp>
          <p:nvSpPr>
            <p:cNvPr id="93" name="TextBox 92"/>
            <p:cNvSpPr txBox="1"/>
            <p:nvPr/>
          </p:nvSpPr>
          <p:spPr>
            <a:xfrm>
              <a:off x="1156263" y="5108140"/>
              <a:ext cx="2150661" cy="1999230"/>
            </a:xfrm>
            <a:prstGeom prst="rect">
              <a:avLst/>
            </a:prstGeom>
            <a:noFill/>
          </p:spPr>
          <p:txBody>
            <a:bodyPr wrap="square" lIns="0" tIns="0" rIns="0" bIns="0" rtlCol="0" anchor="t">
              <a:spAutoFit/>
            </a:bodyPr>
            <a:lstStyle/>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Sample size: 1,057,995 </a:t>
              </a:r>
            </a:p>
            <a:p>
              <a:pPr defTabSz="1219170">
                <a:spcBef>
                  <a:spcPct val="20000"/>
                </a:spcBef>
                <a:defRPr/>
              </a:pPr>
              <a:r>
                <a:rPr lang="en-US" sz="1600" dirty="0">
                  <a:solidFill>
                    <a:schemeClr val="bg2">
                      <a:lumMod val="10000"/>
                    </a:schemeClr>
                  </a:solidFill>
                </a:rPr>
                <a:t>      (2013 – 2018)</a:t>
              </a: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Features: 40</a:t>
              </a: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Labels: {Funded : 1 , Expired : 0}</a:t>
              </a:r>
            </a:p>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Labels  proportion: </a:t>
              </a:r>
            </a:p>
            <a:p>
              <a:pPr defTabSz="1219170">
                <a:spcBef>
                  <a:spcPct val="20000"/>
                </a:spcBef>
                <a:defRPr/>
              </a:pPr>
              <a:r>
                <a:rPr lang="en-US" sz="1600" dirty="0">
                  <a:solidFill>
                    <a:schemeClr val="bg2">
                      <a:lumMod val="10000"/>
                    </a:schemeClr>
                  </a:solidFill>
                </a:rPr>
                <a:t>       {Funded : 77% , Expired : 23%}</a:t>
              </a:r>
            </a:p>
            <a:p>
              <a:pPr defTabSz="1219170">
                <a:spcBef>
                  <a:spcPct val="20000"/>
                </a:spcBef>
                <a:defRPr/>
              </a:pPr>
              <a:endParaRPr lang="en-US" dirty="0">
                <a:solidFill>
                  <a:schemeClr val="bg2">
                    <a:lumMod val="10000"/>
                  </a:schemeClr>
                </a:solidFill>
              </a:endParaRPr>
            </a:p>
          </p:txBody>
        </p:sp>
        <p:sp>
          <p:nvSpPr>
            <p:cNvPr id="94" name="Rectangle 93"/>
            <p:cNvSpPr/>
            <p:nvPr/>
          </p:nvSpPr>
          <p:spPr>
            <a:xfrm>
              <a:off x="1116253" y="4632826"/>
              <a:ext cx="990365" cy="359143"/>
            </a:xfrm>
            <a:prstGeom prst="rect">
              <a:avLst/>
            </a:prstGeom>
            <a:solidFill>
              <a:srgbClr val="96B357"/>
            </a:solidFill>
            <a:effectLst>
              <a:outerShdw blurRad="50800" dist="38100" algn="l" rotWithShape="0">
                <a:prstClr val="black">
                  <a:alpha val="40000"/>
                </a:prstClr>
              </a:outerShdw>
            </a:effectLst>
          </p:spPr>
          <p:txBody>
            <a:bodyPr wrap="none">
              <a:spAutoFit/>
            </a:bodyPr>
            <a:lstStyle/>
            <a:p>
              <a:pPr defTabSz="1450940"/>
              <a:r>
                <a:rPr lang="en-US" b="1" dirty="0">
                  <a:solidFill>
                    <a:schemeClr val="bg1"/>
                  </a:solidFill>
                  <a:ea typeface="Open Sans" pitchFamily="34" charset="0"/>
                  <a:cs typeface="Open Sans" pitchFamily="34" charset="0"/>
                </a:rPr>
                <a:t>Data information</a:t>
              </a:r>
            </a:p>
          </p:txBody>
        </p:sp>
      </p:grpSp>
      <p:grpSp>
        <p:nvGrpSpPr>
          <p:cNvPr id="95" name="Group 94"/>
          <p:cNvGrpSpPr/>
          <p:nvPr/>
        </p:nvGrpSpPr>
        <p:grpSpPr>
          <a:xfrm>
            <a:off x="101402" y="4521726"/>
            <a:ext cx="3173882" cy="1721090"/>
            <a:chOff x="955652" y="4519212"/>
            <a:chExt cx="2881691" cy="1722423"/>
          </a:xfrm>
        </p:grpSpPr>
        <p:sp>
          <p:nvSpPr>
            <p:cNvPr id="96" name="TextBox 95"/>
            <p:cNvSpPr txBox="1"/>
            <p:nvPr/>
          </p:nvSpPr>
          <p:spPr>
            <a:xfrm>
              <a:off x="1156263" y="5108140"/>
              <a:ext cx="2628767" cy="1133495"/>
            </a:xfrm>
            <a:prstGeom prst="rect">
              <a:avLst/>
            </a:prstGeom>
            <a:noFill/>
          </p:spPr>
          <p:txBody>
            <a:bodyPr wrap="square" lIns="0" tIns="0" rIns="0" bIns="0" rtlCol="0" anchor="t">
              <a:spAutoFit/>
            </a:bodyPr>
            <a:lstStyle/>
            <a:p>
              <a:pPr marL="285750" indent="-285750" defTabSz="1219170">
                <a:spcBef>
                  <a:spcPct val="20000"/>
                </a:spcBef>
                <a:buFont typeface="Wingdings" pitchFamily="2" charset="2"/>
                <a:buChar char="§"/>
                <a:defRPr/>
              </a:pPr>
              <a:r>
                <a:rPr lang="en-US" sz="1600" dirty="0"/>
                <a:t>Accuracy : 0.777</a:t>
              </a:r>
            </a:p>
            <a:p>
              <a:pPr marL="285750" indent="-285750" defTabSz="1219170">
                <a:spcBef>
                  <a:spcPct val="20000"/>
                </a:spcBef>
                <a:buFont typeface="Wingdings" pitchFamily="2" charset="2"/>
                <a:buChar char="§"/>
                <a:defRPr/>
              </a:pPr>
              <a:r>
                <a:rPr lang="en-US" sz="1600" dirty="0"/>
                <a:t>Precision: 0.783</a:t>
              </a:r>
            </a:p>
            <a:p>
              <a:pPr marL="285750" indent="-285750" defTabSz="1219170">
                <a:spcBef>
                  <a:spcPct val="20000"/>
                </a:spcBef>
                <a:buFont typeface="Wingdings" pitchFamily="2" charset="2"/>
                <a:buChar char="§"/>
                <a:defRPr/>
              </a:pPr>
              <a:r>
                <a:rPr lang="en-US" sz="1600" dirty="0"/>
                <a:t>Recall : 0.985</a:t>
              </a:r>
            </a:p>
            <a:p>
              <a:pPr marL="285750" indent="-285750" defTabSz="1219170">
                <a:spcBef>
                  <a:spcPct val="20000"/>
                </a:spcBef>
                <a:buFont typeface="Wingdings" pitchFamily="2" charset="2"/>
                <a:buChar char="§"/>
                <a:defRPr/>
              </a:pPr>
              <a:r>
                <a:rPr lang="en-US" sz="1600" dirty="0"/>
                <a:t>F1_score : 0.872</a:t>
              </a:r>
              <a:endParaRPr lang="en-US" sz="1600" dirty="0">
                <a:solidFill>
                  <a:schemeClr val="bg2">
                    <a:lumMod val="10000"/>
                  </a:schemeClr>
                </a:solidFill>
              </a:endParaRPr>
            </a:p>
          </p:txBody>
        </p:sp>
        <p:sp>
          <p:nvSpPr>
            <p:cNvPr id="97" name="Rectangle 96"/>
            <p:cNvSpPr/>
            <p:nvPr/>
          </p:nvSpPr>
          <p:spPr>
            <a:xfrm>
              <a:off x="955652" y="4519212"/>
              <a:ext cx="2881691" cy="369618"/>
            </a:xfrm>
            <a:prstGeom prst="rect">
              <a:avLst/>
            </a:prstGeom>
            <a:solidFill>
              <a:srgbClr val="2774A9"/>
            </a:solidFill>
            <a:effectLst>
              <a:outerShdw blurRad="50800" dist="38100" algn="l" rotWithShape="0">
                <a:prstClr val="black">
                  <a:alpha val="40000"/>
                </a:prstClr>
              </a:outerShdw>
            </a:effectLst>
          </p:spPr>
          <p:txBody>
            <a:bodyPr wrap="none">
              <a:spAutoFit/>
            </a:bodyPr>
            <a:lstStyle/>
            <a:p>
              <a:pPr algn="ctr" defTabSz="1450940"/>
              <a:r>
                <a:rPr lang="en-US" b="1" dirty="0">
                  <a:solidFill>
                    <a:schemeClr val="bg1"/>
                  </a:solidFill>
                  <a:ea typeface="Open Sans" pitchFamily="34" charset="0"/>
                  <a:cs typeface="Open Sans" pitchFamily="34" charset="0"/>
                </a:rPr>
                <a:t>Model Scores at 50% Threshold</a:t>
              </a:r>
            </a:p>
          </p:txBody>
        </p:sp>
      </p:grpSp>
      <p:grpSp>
        <p:nvGrpSpPr>
          <p:cNvPr id="98" name="Group 97"/>
          <p:cNvGrpSpPr/>
          <p:nvPr/>
        </p:nvGrpSpPr>
        <p:grpSpPr>
          <a:xfrm>
            <a:off x="9125047" y="2041163"/>
            <a:ext cx="2439253" cy="1232468"/>
            <a:chOff x="807373" y="4573770"/>
            <a:chExt cx="2214692" cy="1233423"/>
          </a:xfrm>
        </p:grpSpPr>
        <p:sp>
          <p:nvSpPr>
            <p:cNvPr id="99" name="TextBox 98"/>
            <p:cNvSpPr txBox="1"/>
            <p:nvPr/>
          </p:nvSpPr>
          <p:spPr>
            <a:xfrm>
              <a:off x="871404" y="5018675"/>
              <a:ext cx="2150661" cy="788518"/>
            </a:xfrm>
            <a:prstGeom prst="rect">
              <a:avLst/>
            </a:prstGeom>
            <a:noFill/>
          </p:spPr>
          <p:txBody>
            <a:bodyPr wrap="square" lIns="0" tIns="0" rIns="0" bIns="0" rtlCol="0" anchor="t">
              <a:spAutoFit/>
            </a:bodyPr>
            <a:lstStyle/>
            <a:p>
              <a:pPr marL="285750" indent="-285750" defTabSz="1219170">
                <a:spcBef>
                  <a:spcPct val="20000"/>
                </a:spcBef>
                <a:buFont typeface="Arial" panose="020B0604020202020204" pitchFamily="34" charset="0"/>
                <a:buChar char="•"/>
                <a:defRPr/>
              </a:pPr>
              <a:r>
                <a:rPr lang="en-US" sz="1600" dirty="0">
                  <a:solidFill>
                    <a:schemeClr val="bg2">
                      <a:lumMod val="10000"/>
                    </a:schemeClr>
                  </a:solidFill>
                </a:rPr>
                <a:t>Test sample size: 317,399</a:t>
              </a:r>
            </a:p>
            <a:p>
              <a:pPr defTabSz="1219170">
                <a:spcBef>
                  <a:spcPct val="20000"/>
                </a:spcBef>
                <a:defRPr/>
              </a:pPr>
              <a:endParaRPr lang="en-US" sz="1600" dirty="0">
                <a:solidFill>
                  <a:schemeClr val="bg2">
                    <a:lumMod val="10000"/>
                  </a:schemeClr>
                </a:solidFill>
              </a:endParaRPr>
            </a:p>
          </p:txBody>
        </p:sp>
        <p:sp>
          <p:nvSpPr>
            <p:cNvPr id="100" name="Rectangle 99"/>
            <p:cNvSpPr/>
            <p:nvPr/>
          </p:nvSpPr>
          <p:spPr>
            <a:xfrm>
              <a:off x="807373" y="4573770"/>
              <a:ext cx="967045" cy="369618"/>
            </a:xfrm>
            <a:prstGeom prst="rect">
              <a:avLst/>
            </a:prstGeom>
            <a:solidFill>
              <a:srgbClr val="F49D15"/>
            </a:solidFill>
            <a:effectLst>
              <a:outerShdw blurRad="50800" dist="38100" dir="10800000" algn="r" rotWithShape="0">
                <a:prstClr val="black">
                  <a:alpha val="40000"/>
                </a:prstClr>
              </a:outerShdw>
            </a:effectLst>
          </p:spPr>
          <p:txBody>
            <a:bodyPr wrap="none">
              <a:spAutoFit/>
            </a:bodyPr>
            <a:lstStyle/>
            <a:p>
              <a:pPr algn="ctr" defTabSz="1450940"/>
              <a:r>
                <a:rPr lang="en-US" b="1" dirty="0">
                  <a:solidFill>
                    <a:schemeClr val="bg1"/>
                  </a:solidFill>
                  <a:ea typeface="Open Sans" pitchFamily="34" charset="0"/>
                  <a:cs typeface="Open Sans" pitchFamily="34" charset="0"/>
                </a:rPr>
                <a:t>Test Data</a:t>
              </a:r>
            </a:p>
          </p:txBody>
        </p:sp>
      </p:grpSp>
      <p:grpSp>
        <p:nvGrpSpPr>
          <p:cNvPr id="101" name="Group 100"/>
          <p:cNvGrpSpPr/>
          <p:nvPr/>
        </p:nvGrpSpPr>
        <p:grpSpPr>
          <a:xfrm>
            <a:off x="9008732" y="4521726"/>
            <a:ext cx="2497130" cy="745834"/>
            <a:chOff x="1039684" y="4577340"/>
            <a:chExt cx="2267240" cy="746411"/>
          </a:xfrm>
        </p:grpSpPr>
        <p:sp>
          <p:nvSpPr>
            <p:cNvPr id="102" name="TextBox 101"/>
            <p:cNvSpPr txBox="1"/>
            <p:nvPr/>
          </p:nvSpPr>
          <p:spPr>
            <a:xfrm>
              <a:off x="1156263" y="5108140"/>
              <a:ext cx="2150661" cy="215611"/>
            </a:xfrm>
            <a:prstGeom prst="rect">
              <a:avLst/>
            </a:prstGeom>
            <a:noFill/>
          </p:spPr>
          <p:txBody>
            <a:bodyPr wrap="square" lIns="0" tIns="0" rIns="0" bIns="0" rtlCol="0" anchor="t">
              <a:spAutoFit/>
            </a:bodyPr>
            <a:lstStyle/>
            <a:p>
              <a:pPr defTabSz="1219170">
                <a:spcBef>
                  <a:spcPct val="20000"/>
                </a:spcBef>
                <a:defRPr/>
              </a:pPr>
              <a:endParaRPr lang="en-US" sz="1400" dirty="0">
                <a:solidFill>
                  <a:schemeClr val="bg2">
                    <a:lumMod val="10000"/>
                  </a:schemeClr>
                </a:solidFill>
              </a:endParaRPr>
            </a:p>
          </p:txBody>
        </p:sp>
        <p:sp>
          <p:nvSpPr>
            <p:cNvPr id="103" name="Rectangle 102"/>
            <p:cNvSpPr/>
            <p:nvPr/>
          </p:nvSpPr>
          <p:spPr>
            <a:xfrm>
              <a:off x="1039684" y="4577340"/>
              <a:ext cx="1840302" cy="369618"/>
            </a:xfrm>
            <a:prstGeom prst="rect">
              <a:avLst/>
            </a:prstGeom>
            <a:solidFill>
              <a:srgbClr val="179D83"/>
            </a:solidFill>
            <a:effectLst>
              <a:outerShdw blurRad="50800" dist="38100" dir="10800000" algn="r" rotWithShape="0">
                <a:prstClr val="black">
                  <a:alpha val="40000"/>
                </a:prstClr>
              </a:outerShdw>
            </a:effectLst>
          </p:spPr>
          <p:txBody>
            <a:bodyPr wrap="none">
              <a:spAutoFit/>
            </a:bodyPr>
            <a:lstStyle/>
            <a:p>
              <a:pPr algn="ctr" defTabSz="1450940"/>
              <a:r>
                <a:rPr lang="en-US" b="1" dirty="0">
                  <a:solidFill>
                    <a:schemeClr val="bg1"/>
                  </a:solidFill>
                  <a:ea typeface="Open Sans" pitchFamily="34" charset="0"/>
                  <a:cs typeface="Open Sans" pitchFamily="34" charset="0"/>
                </a:rPr>
                <a:t>Important Features</a:t>
              </a:r>
            </a:p>
          </p:txBody>
        </p:sp>
      </p:grpSp>
      <p:grpSp>
        <p:nvGrpSpPr>
          <p:cNvPr id="66" name="Group 65"/>
          <p:cNvGrpSpPr/>
          <p:nvPr/>
        </p:nvGrpSpPr>
        <p:grpSpPr>
          <a:xfrm>
            <a:off x="127356" y="-21594"/>
            <a:ext cx="2881019" cy="1228602"/>
            <a:chOff x="127357" y="-6354"/>
            <a:chExt cx="2524868" cy="891469"/>
          </a:xfrm>
        </p:grpSpPr>
        <p:sp>
          <p:nvSpPr>
            <p:cNvPr id="67" name="Round Same Side Corner Rectangle 66"/>
            <p:cNvSpPr/>
            <p:nvPr/>
          </p:nvSpPr>
          <p:spPr bwMode="auto">
            <a:xfrm rot="10800000" flipH="1">
              <a:off x="127357" y="-6354"/>
              <a:ext cx="2524868" cy="613385"/>
            </a:xfrm>
            <a:prstGeom prst="round2SameRect">
              <a:avLst>
                <a:gd name="adj1" fmla="val 35205"/>
                <a:gd name="adj2" fmla="val 0"/>
              </a:avLst>
            </a:prstGeom>
            <a:solidFill>
              <a:schemeClr val="bg1">
                <a:alpha val="80000"/>
              </a:schemeClr>
            </a:solidFill>
            <a:ln w="19050">
              <a:noFill/>
              <a:round/>
              <a:headEnd/>
              <a:tailEnd/>
            </a:ln>
            <a:effectLst>
              <a:outerShdw blurRad="50800" dist="38100" dir="5400000" algn="t"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chemeClr val="bg1"/>
                </a:solidFill>
              </a:endParaRPr>
            </a:p>
          </p:txBody>
        </p:sp>
        <p:sp>
          <p:nvSpPr>
            <p:cNvPr id="68" name="TextBox 67"/>
            <p:cNvSpPr txBox="1"/>
            <p:nvPr/>
          </p:nvSpPr>
          <p:spPr>
            <a:xfrm>
              <a:off x="127357" y="54118"/>
              <a:ext cx="2524868" cy="830997"/>
            </a:xfrm>
            <a:prstGeom prst="rect">
              <a:avLst/>
            </a:prstGeom>
            <a:noFill/>
          </p:spPr>
          <p:txBody>
            <a:bodyPr wrap="square" rtlCol="0">
              <a:spAutoFit/>
            </a:bodyPr>
            <a:lstStyle/>
            <a:p>
              <a:pPr algn="ctr"/>
              <a:r>
                <a:rPr lang="en-US" sz="2400" dirty="0"/>
                <a:t>Logistic Regression Model Information</a:t>
              </a:r>
            </a:p>
          </p:txBody>
        </p:sp>
      </p:grpSp>
      <p:graphicFrame>
        <p:nvGraphicFramePr>
          <p:cNvPr id="8" name="Table 7">
            <a:extLst>
              <a:ext uri="{FF2B5EF4-FFF2-40B4-BE49-F238E27FC236}">
                <a16:creationId xmlns:a16="http://schemas.microsoft.com/office/drawing/2014/main" id="{81954239-A5F4-9E4C-A408-B460F397F56C}"/>
              </a:ext>
            </a:extLst>
          </p:cNvPr>
          <p:cNvGraphicFramePr>
            <a:graphicFrameLocks noGrp="1"/>
          </p:cNvGraphicFramePr>
          <p:nvPr>
            <p:extLst>
              <p:ext uri="{D42A27DB-BD31-4B8C-83A1-F6EECF244321}">
                <p14:modId xmlns:p14="http://schemas.microsoft.com/office/powerpoint/2010/main" val="3301428029"/>
              </p:ext>
            </p:extLst>
          </p:nvPr>
        </p:nvGraphicFramePr>
        <p:xfrm>
          <a:off x="9055053" y="5066859"/>
          <a:ext cx="2532888" cy="1109030"/>
        </p:xfrm>
        <a:graphic>
          <a:graphicData uri="http://schemas.openxmlformats.org/drawingml/2006/table">
            <a:tbl>
              <a:tblPr>
                <a:tableStyleId>{08FB837D-C827-4EFA-A057-4D05807E0F7C}</a:tableStyleId>
              </a:tblPr>
              <a:tblGrid>
                <a:gridCol w="1929384">
                  <a:extLst>
                    <a:ext uri="{9D8B030D-6E8A-4147-A177-3AD203B41FA5}">
                      <a16:colId xmlns:a16="http://schemas.microsoft.com/office/drawing/2014/main" val="155309128"/>
                    </a:ext>
                  </a:extLst>
                </a:gridCol>
                <a:gridCol w="603504">
                  <a:extLst>
                    <a:ext uri="{9D8B030D-6E8A-4147-A177-3AD203B41FA5}">
                      <a16:colId xmlns:a16="http://schemas.microsoft.com/office/drawing/2014/main" val="2160571649"/>
                    </a:ext>
                  </a:extLst>
                </a:gridCol>
              </a:tblGrid>
              <a:tr h="198999">
                <a:tc>
                  <a:txBody>
                    <a:bodyPr/>
                    <a:lstStyle/>
                    <a:p>
                      <a:pPr algn="l" fontAlgn="ctr"/>
                      <a:r>
                        <a:rPr lang="en-US" sz="1400" b="1" dirty="0">
                          <a:effectLst/>
                          <a:latin typeface="+mn-lt"/>
                        </a:rPr>
                        <a:t>Features</a:t>
                      </a:r>
                    </a:p>
                  </a:txBody>
                  <a:tcPr marL="33731" marR="33731" marT="16866" marB="16866" anchor="ctr"/>
                </a:tc>
                <a:tc>
                  <a:txBody>
                    <a:bodyPr/>
                    <a:lstStyle/>
                    <a:p>
                      <a:pPr algn="l"/>
                      <a:r>
                        <a:rPr lang="en-US" sz="1400" b="1" dirty="0" err="1">
                          <a:effectLst/>
                          <a:latin typeface="+mn-lt"/>
                        </a:rPr>
                        <a:t>Coeff</a:t>
                      </a:r>
                      <a:endParaRPr lang="en-US" sz="1400" b="1" dirty="0">
                        <a:latin typeface="+mn-lt"/>
                      </a:endParaRPr>
                    </a:p>
                  </a:txBody>
                  <a:tcPr marL="33731" marR="33731" marT="16866" marB="16866"/>
                </a:tc>
                <a:extLst>
                  <a:ext uri="{0D108BD9-81ED-4DB2-BD59-A6C34878D82A}">
                    <a16:rowId xmlns:a16="http://schemas.microsoft.com/office/drawing/2014/main" val="913619927"/>
                  </a:ext>
                </a:extLst>
              </a:tr>
              <a:tr h="223547">
                <a:tc>
                  <a:txBody>
                    <a:bodyPr/>
                    <a:lstStyle/>
                    <a:p>
                      <a:pPr algn="l" fontAlgn="ctr"/>
                      <a:r>
                        <a:rPr lang="en-US" sz="1600" dirty="0">
                          <a:effectLst/>
                          <a:latin typeface="+mn-lt"/>
                        </a:rPr>
                        <a:t>Project Cost</a:t>
                      </a:r>
                      <a:endParaRPr lang="en-US" sz="1600" b="1" dirty="0">
                        <a:effectLst/>
                        <a:latin typeface="+mn-lt"/>
                      </a:endParaRPr>
                    </a:p>
                  </a:txBody>
                  <a:tcPr marL="33731" marR="33731" marT="16866" marB="16866" anchor="ctr"/>
                </a:tc>
                <a:tc>
                  <a:txBody>
                    <a:bodyPr/>
                    <a:lstStyle/>
                    <a:p>
                      <a:pPr algn="r" fontAlgn="ctr"/>
                      <a:r>
                        <a:rPr lang="en-US" sz="1600" dirty="0">
                          <a:effectLst/>
                          <a:latin typeface="+mn-lt"/>
                        </a:rPr>
                        <a:t>-0.60</a:t>
                      </a:r>
                      <a:endParaRPr lang="en-US" sz="1600" b="0" dirty="0">
                        <a:effectLst/>
                        <a:latin typeface="+mn-lt"/>
                      </a:endParaRPr>
                    </a:p>
                  </a:txBody>
                  <a:tcPr marL="33731" marR="33731" marT="16866" marB="16866" anchor="ctr"/>
                </a:tc>
                <a:extLst>
                  <a:ext uri="{0D108BD9-81ED-4DB2-BD59-A6C34878D82A}">
                    <a16:rowId xmlns:a16="http://schemas.microsoft.com/office/drawing/2014/main" val="3276037368"/>
                  </a:ext>
                </a:extLst>
              </a:tr>
              <a:tr h="292183">
                <a:tc>
                  <a:txBody>
                    <a:bodyPr/>
                    <a:lstStyle/>
                    <a:p>
                      <a:pPr algn="l" fontAlgn="ctr"/>
                      <a:r>
                        <a:rPr lang="en-US" sz="1600" dirty="0">
                          <a:effectLst/>
                          <a:latin typeface="+mn-lt"/>
                        </a:rPr>
                        <a:t>Essay word counts</a:t>
                      </a:r>
                      <a:endParaRPr lang="en-US" sz="1600" b="1" dirty="0">
                        <a:effectLst/>
                        <a:latin typeface="+mn-lt"/>
                      </a:endParaRPr>
                    </a:p>
                  </a:txBody>
                  <a:tcPr marL="33731" marR="33731" marT="16866" marB="16866" anchor="ctr"/>
                </a:tc>
                <a:tc>
                  <a:txBody>
                    <a:bodyPr/>
                    <a:lstStyle/>
                    <a:p>
                      <a:pPr algn="r" fontAlgn="ctr"/>
                      <a:r>
                        <a:rPr lang="en-US" sz="1600" dirty="0">
                          <a:effectLst/>
                          <a:latin typeface="+mn-lt"/>
                        </a:rPr>
                        <a:t>0.08</a:t>
                      </a:r>
                      <a:endParaRPr lang="en-US" sz="1600" b="0" dirty="0">
                        <a:effectLst/>
                        <a:latin typeface="+mn-lt"/>
                      </a:endParaRPr>
                    </a:p>
                  </a:txBody>
                  <a:tcPr marL="33731" marR="33731" marT="16866" marB="16866" anchor="ctr"/>
                </a:tc>
                <a:extLst>
                  <a:ext uri="{0D108BD9-81ED-4DB2-BD59-A6C34878D82A}">
                    <a16:rowId xmlns:a16="http://schemas.microsoft.com/office/drawing/2014/main" val="2366946621"/>
                  </a:ext>
                </a:extLst>
              </a:tr>
              <a:tr h="292183">
                <a:tc>
                  <a:txBody>
                    <a:bodyPr/>
                    <a:lstStyle/>
                    <a:p>
                      <a:pPr algn="l" fontAlgn="ctr"/>
                      <a:r>
                        <a:rPr lang="en-US" sz="1600" dirty="0">
                          <a:effectLst/>
                          <a:latin typeface="+mn-lt"/>
                        </a:rPr>
                        <a:t>Technology Items</a:t>
                      </a:r>
                      <a:endParaRPr lang="en-US" sz="1600" b="1" dirty="0">
                        <a:effectLst/>
                        <a:latin typeface="+mn-lt"/>
                      </a:endParaRPr>
                    </a:p>
                  </a:txBody>
                  <a:tcPr marL="33731" marR="33731" marT="16866" marB="16866" anchor="ctr"/>
                </a:tc>
                <a:tc>
                  <a:txBody>
                    <a:bodyPr/>
                    <a:lstStyle/>
                    <a:p>
                      <a:pPr algn="r" fontAlgn="ctr"/>
                      <a:r>
                        <a:rPr lang="en-US" sz="1600" dirty="0">
                          <a:effectLst/>
                          <a:latin typeface="+mn-lt"/>
                        </a:rPr>
                        <a:t>-0.24</a:t>
                      </a:r>
                      <a:endParaRPr lang="en-US" sz="1600" b="0" dirty="0">
                        <a:effectLst/>
                        <a:latin typeface="+mn-lt"/>
                      </a:endParaRPr>
                    </a:p>
                  </a:txBody>
                  <a:tcPr marL="33731" marR="33731" marT="16866" marB="16866" anchor="ctr"/>
                </a:tc>
                <a:extLst>
                  <a:ext uri="{0D108BD9-81ED-4DB2-BD59-A6C34878D82A}">
                    <a16:rowId xmlns:a16="http://schemas.microsoft.com/office/drawing/2014/main" val="3586782203"/>
                  </a:ext>
                </a:extLst>
              </a:tr>
            </a:tbl>
          </a:graphicData>
        </a:graphic>
      </p:graphicFrame>
      <p:pic>
        <p:nvPicPr>
          <p:cNvPr id="10" name="Picture 9">
            <a:extLst>
              <a:ext uri="{FF2B5EF4-FFF2-40B4-BE49-F238E27FC236}">
                <a16:creationId xmlns:a16="http://schemas.microsoft.com/office/drawing/2014/main" id="{6E99FB2A-9C32-4140-8C35-A6A65340A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484" y="1773910"/>
            <a:ext cx="5425169" cy="4335778"/>
          </a:xfrm>
          <a:prstGeom prst="rect">
            <a:avLst/>
          </a:prstGeom>
        </p:spPr>
      </p:pic>
      <p:sp>
        <p:nvSpPr>
          <p:cNvPr id="11" name="TextBox 10">
            <a:extLst>
              <a:ext uri="{FF2B5EF4-FFF2-40B4-BE49-F238E27FC236}">
                <a16:creationId xmlns:a16="http://schemas.microsoft.com/office/drawing/2014/main" id="{8BE36550-8402-A843-A0EC-62857196F313}"/>
              </a:ext>
            </a:extLst>
          </p:cNvPr>
          <p:cNvSpPr txBox="1"/>
          <p:nvPr/>
        </p:nvSpPr>
        <p:spPr>
          <a:xfrm>
            <a:off x="5156835" y="1773910"/>
            <a:ext cx="1954924" cy="369332"/>
          </a:xfrm>
          <a:prstGeom prst="rect">
            <a:avLst/>
          </a:prstGeom>
          <a:noFill/>
        </p:spPr>
        <p:txBody>
          <a:bodyPr wrap="square" rtlCol="0">
            <a:spAutoFit/>
          </a:bodyPr>
          <a:lstStyle/>
          <a:p>
            <a:r>
              <a:rPr lang="en-US" dirty="0"/>
              <a:t>Confusion Matrix</a:t>
            </a:r>
          </a:p>
        </p:txBody>
      </p:sp>
    </p:spTree>
    <p:extLst>
      <p:ext uri="{BB962C8B-B14F-4D97-AF65-F5344CB8AC3E}">
        <p14:creationId xmlns:p14="http://schemas.microsoft.com/office/powerpoint/2010/main" val="399070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1000"/>
                                        <p:tgtEl>
                                          <p:spTgt spid="6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par>
                          <p:cTn id="12" fill="hold">
                            <p:stCondLst>
                              <p:cond delay="1500"/>
                            </p:stCondLst>
                            <p:childTnLst>
                              <p:par>
                                <p:cTn id="13" presetID="22" presetClass="entr" presetSubtype="2" fill="hold" nodeType="after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wipe(right)">
                                      <p:cBhvr>
                                        <p:cTn id="15" dur="500"/>
                                        <p:tgtEl>
                                          <p:spTgt spid="9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wipe(left)">
                                      <p:cBhvr>
                                        <p:cTn id="19" dur="500"/>
                                        <p:tgtEl>
                                          <p:spTgt spid="101"/>
                                        </p:tgtEl>
                                      </p:cBhvr>
                                    </p:animEffect>
                                  </p:childTnLst>
                                </p:cTn>
                              </p:par>
                            </p:childTnLst>
                          </p:cTn>
                        </p:par>
                        <p:par>
                          <p:cTn id="20" fill="hold">
                            <p:stCondLst>
                              <p:cond delay="2500"/>
                            </p:stCondLst>
                            <p:childTnLst>
                              <p:par>
                                <p:cTn id="21" presetID="22" presetClass="entr" presetSubtype="2" fill="hold" nodeType="after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right)">
                                      <p:cBhvr>
                                        <p:cTn id="23" dur="500"/>
                                        <p:tgtEl>
                                          <p:spTgt spid="95"/>
                                        </p:tgtEl>
                                      </p:cBhvr>
                                    </p:animEffect>
                                  </p:childTnLst>
                                </p:cTn>
                              </p:par>
                              <p:par>
                                <p:cTn id="24" presetID="2" presetClass="entr" presetSubtype="4"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56" name="Rectangle 55"/>
          <p:cNvSpPr/>
          <p:nvPr/>
        </p:nvSpPr>
        <p:spPr bwMode="auto">
          <a:xfrm>
            <a:off x="-15240" y="1360170"/>
            <a:ext cx="12207240" cy="4846320"/>
          </a:xfrm>
          <a:prstGeom prst="rect">
            <a:avLst/>
          </a:prstGeom>
          <a:solidFill>
            <a:schemeClr val="bg1">
              <a:lumMod val="85000"/>
              <a:alpha val="75000"/>
            </a:schemeClr>
          </a:solidFill>
          <a:ln w="63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grpSp>
        <p:nvGrpSpPr>
          <p:cNvPr id="27" name="Group 26"/>
          <p:cNvGrpSpPr/>
          <p:nvPr/>
        </p:nvGrpSpPr>
        <p:grpSpPr>
          <a:xfrm>
            <a:off x="1792641" y="2695788"/>
            <a:ext cx="1215317" cy="1507068"/>
            <a:chOff x="1147877" y="1942143"/>
            <a:chExt cx="911488" cy="1130301"/>
          </a:xfrm>
          <a:solidFill>
            <a:srgbClr val="00B0F0"/>
          </a:solidFill>
          <a:effectLst>
            <a:outerShdw blurRad="50800" dist="38100" dir="2700000" algn="tl" rotWithShape="0">
              <a:prstClr val="black">
                <a:alpha val="40000"/>
              </a:prstClr>
            </a:outerShdw>
          </a:effectLst>
        </p:grpSpPr>
        <p:sp>
          <p:nvSpPr>
            <p:cNvPr id="26" name="Notched Right Arrow 25"/>
            <p:cNvSpPr/>
            <p:nvPr/>
          </p:nvSpPr>
          <p:spPr bwMode="auto">
            <a:xfrm rot="3952631" flipH="1">
              <a:off x="1271327" y="2284405"/>
              <a:ext cx="1130300" cy="445776"/>
            </a:xfrm>
            <a:prstGeom prst="notchedRightArrow">
              <a:avLst>
                <a:gd name="adj1" fmla="val 100000"/>
                <a:gd name="adj2" fmla="val 58021"/>
              </a:avLst>
            </a:prstGeom>
            <a:grp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25" name="Notched Right Arrow 24"/>
            <p:cNvSpPr/>
            <p:nvPr/>
          </p:nvSpPr>
          <p:spPr bwMode="auto">
            <a:xfrm rot="17647369">
              <a:off x="805615" y="2284406"/>
              <a:ext cx="1130300" cy="445776"/>
            </a:xfrm>
            <a:prstGeom prst="notchedRightArrow">
              <a:avLst>
                <a:gd name="adj1" fmla="val 100000"/>
                <a:gd name="adj2" fmla="val 58021"/>
              </a:avLst>
            </a:prstGeom>
            <a:grp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grpSp>
      <p:sp>
        <p:nvSpPr>
          <p:cNvPr id="24" name="Oval 23"/>
          <p:cNvSpPr/>
          <p:nvPr/>
        </p:nvSpPr>
        <p:spPr bwMode="auto">
          <a:xfrm>
            <a:off x="1689100" y="1838961"/>
            <a:ext cx="1422400" cy="1422400"/>
          </a:xfrm>
          <a:prstGeom prst="ellipse">
            <a:avLst/>
          </a:prstGeom>
          <a:solidFill>
            <a:srgbClr val="00B0F0"/>
          </a:solidFill>
          <a:ln w="57150">
            <a:solidFill>
              <a:srgbClr val="00B0F0"/>
            </a:solidFill>
            <a:round/>
            <a:headEnd/>
            <a:tailEnd/>
          </a:ln>
          <a:effectLst>
            <a:outerShdw blurRad="50800" dist="38100" dir="2700000" algn="tl"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r>
              <a:rPr lang="en-US" sz="2400" b="1" dirty="0">
                <a:solidFill>
                  <a:schemeClr val="tx1">
                    <a:lumMod val="75000"/>
                    <a:lumOff val="25000"/>
                  </a:schemeClr>
                </a:solidFill>
              </a:rPr>
              <a:t>Teachers</a:t>
            </a:r>
          </a:p>
        </p:txBody>
      </p:sp>
      <p:grpSp>
        <p:nvGrpSpPr>
          <p:cNvPr id="4" name="Group 3"/>
          <p:cNvGrpSpPr/>
          <p:nvPr/>
        </p:nvGrpSpPr>
        <p:grpSpPr>
          <a:xfrm>
            <a:off x="4266319" y="2695787"/>
            <a:ext cx="1215317" cy="1507069"/>
            <a:chOff x="4266319" y="3015827"/>
            <a:chExt cx="1215317" cy="1507069"/>
          </a:xfrm>
          <a:solidFill>
            <a:srgbClr val="ED7D31"/>
          </a:solidFill>
          <a:effectLst>
            <a:outerShdw blurRad="50800" dist="38100" dir="2700000" algn="tl" rotWithShape="0">
              <a:prstClr val="black">
                <a:alpha val="40000"/>
              </a:prstClr>
            </a:outerShdw>
          </a:effectLst>
        </p:grpSpPr>
        <p:sp>
          <p:nvSpPr>
            <p:cNvPr id="43" name="Notched Right Arrow 42"/>
            <p:cNvSpPr/>
            <p:nvPr/>
          </p:nvSpPr>
          <p:spPr bwMode="auto">
            <a:xfrm rot="3952631" flipH="1">
              <a:off x="4430918" y="3472177"/>
              <a:ext cx="1507067" cy="594368"/>
            </a:xfrm>
            <a:prstGeom prst="notchedRightArrow">
              <a:avLst>
                <a:gd name="adj1" fmla="val 100000"/>
                <a:gd name="adj2" fmla="val 58021"/>
              </a:avLst>
            </a:prstGeom>
            <a:grp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4" name="Notched Right Arrow 43"/>
            <p:cNvSpPr/>
            <p:nvPr/>
          </p:nvSpPr>
          <p:spPr bwMode="auto">
            <a:xfrm rot="17647369">
              <a:off x="3809969" y="3472179"/>
              <a:ext cx="1507067" cy="594368"/>
            </a:xfrm>
            <a:prstGeom prst="notchedRightArrow">
              <a:avLst>
                <a:gd name="adj1" fmla="val 100000"/>
                <a:gd name="adj2" fmla="val 58021"/>
              </a:avLst>
            </a:prstGeom>
            <a:grp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grpSp>
      <p:sp>
        <p:nvSpPr>
          <p:cNvPr id="40" name="Oval 39"/>
          <p:cNvSpPr/>
          <p:nvPr/>
        </p:nvSpPr>
        <p:spPr bwMode="auto">
          <a:xfrm>
            <a:off x="4162777" y="1838961"/>
            <a:ext cx="1422400" cy="1422400"/>
          </a:xfrm>
          <a:prstGeom prst="ellipse">
            <a:avLst/>
          </a:prstGeom>
          <a:solidFill>
            <a:srgbClr val="ED7D31"/>
          </a:solidFill>
          <a:ln w="57150">
            <a:solidFill>
              <a:srgbClr val="ED7D31"/>
            </a:solidFill>
            <a:round/>
            <a:headEnd/>
            <a:tailEnd/>
          </a:ln>
          <a:effectLst>
            <a:outerShdw blurRad="50800" dist="38100" dir="2700000" algn="tl"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r>
              <a:rPr lang="en-US" sz="2400" b="1" dirty="0">
                <a:solidFill>
                  <a:schemeClr val="tx1">
                    <a:lumMod val="75000"/>
                    <a:lumOff val="25000"/>
                  </a:schemeClr>
                </a:solidFill>
              </a:rPr>
              <a:t>Marketing</a:t>
            </a:r>
          </a:p>
        </p:txBody>
      </p:sp>
      <p:grpSp>
        <p:nvGrpSpPr>
          <p:cNvPr id="5" name="Group 4"/>
          <p:cNvGrpSpPr/>
          <p:nvPr/>
        </p:nvGrpSpPr>
        <p:grpSpPr>
          <a:xfrm>
            <a:off x="6739997" y="2695787"/>
            <a:ext cx="1215317" cy="1507069"/>
            <a:chOff x="6739997" y="3015827"/>
            <a:chExt cx="1215317" cy="1507069"/>
          </a:xfrm>
          <a:solidFill>
            <a:schemeClr val="accent4">
              <a:lumMod val="75000"/>
            </a:schemeClr>
          </a:solidFill>
          <a:effectLst>
            <a:outerShdw blurRad="50800" dist="38100" dir="2700000" algn="tl" rotWithShape="0">
              <a:prstClr val="black">
                <a:alpha val="40000"/>
              </a:prstClr>
            </a:outerShdw>
          </a:effectLst>
        </p:grpSpPr>
        <p:sp>
          <p:nvSpPr>
            <p:cNvPr id="52" name="Notched Right Arrow 51"/>
            <p:cNvSpPr/>
            <p:nvPr/>
          </p:nvSpPr>
          <p:spPr bwMode="auto">
            <a:xfrm rot="3952631" flipH="1">
              <a:off x="6904596" y="3472177"/>
              <a:ext cx="1507067" cy="594368"/>
            </a:xfrm>
            <a:prstGeom prst="notchedRightArrow">
              <a:avLst>
                <a:gd name="adj1" fmla="val 100000"/>
                <a:gd name="adj2" fmla="val 58021"/>
              </a:avLst>
            </a:prstGeom>
            <a:grp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53" name="Notched Right Arrow 52"/>
            <p:cNvSpPr/>
            <p:nvPr/>
          </p:nvSpPr>
          <p:spPr bwMode="auto">
            <a:xfrm rot="17647369">
              <a:off x="6283647" y="3472179"/>
              <a:ext cx="1507067" cy="594368"/>
            </a:xfrm>
            <a:prstGeom prst="notchedRightArrow">
              <a:avLst>
                <a:gd name="adj1" fmla="val 100000"/>
                <a:gd name="adj2" fmla="val 58021"/>
              </a:avLst>
            </a:prstGeom>
            <a:grp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grpSp>
      <p:sp>
        <p:nvSpPr>
          <p:cNvPr id="51" name="Oval 50"/>
          <p:cNvSpPr/>
          <p:nvPr/>
        </p:nvSpPr>
        <p:spPr bwMode="auto">
          <a:xfrm>
            <a:off x="6636455" y="1838961"/>
            <a:ext cx="1422400" cy="1422400"/>
          </a:xfrm>
          <a:prstGeom prst="ellipse">
            <a:avLst/>
          </a:prstGeom>
          <a:solidFill>
            <a:schemeClr val="accent4">
              <a:lumMod val="75000"/>
            </a:schemeClr>
          </a:solidFill>
          <a:ln w="57150">
            <a:solidFill>
              <a:schemeClr val="accent4">
                <a:lumMod val="75000"/>
              </a:schemeClr>
            </a:solidFill>
            <a:round/>
            <a:headEnd/>
            <a:tailEnd/>
          </a:ln>
          <a:effectLst>
            <a:outerShdw blurRad="50800" dist="38100" dir="2700000" algn="tl"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r>
              <a:rPr lang="en-US" sz="2000" b="1" dirty="0">
                <a:solidFill>
                  <a:schemeClr val="tx1">
                    <a:lumMod val="75000"/>
                    <a:lumOff val="25000"/>
                  </a:schemeClr>
                </a:solidFill>
              </a:rPr>
              <a:t>Finance/</a:t>
            </a:r>
          </a:p>
          <a:p>
            <a:pPr algn="ctr"/>
            <a:r>
              <a:rPr lang="en-US" sz="2000" b="1" dirty="0">
                <a:solidFill>
                  <a:schemeClr val="tx1">
                    <a:lumMod val="75000"/>
                    <a:lumOff val="25000"/>
                  </a:schemeClr>
                </a:solidFill>
              </a:rPr>
              <a:t>Accounting</a:t>
            </a:r>
          </a:p>
        </p:txBody>
      </p:sp>
      <p:grpSp>
        <p:nvGrpSpPr>
          <p:cNvPr id="6" name="Group 5"/>
          <p:cNvGrpSpPr/>
          <p:nvPr/>
        </p:nvGrpSpPr>
        <p:grpSpPr>
          <a:xfrm>
            <a:off x="9213675" y="2695787"/>
            <a:ext cx="1215317" cy="1507069"/>
            <a:chOff x="9213675" y="3015827"/>
            <a:chExt cx="1215317" cy="1507069"/>
          </a:xfrm>
          <a:effectLst>
            <a:outerShdw blurRad="50800" dist="38100" dir="2700000" algn="tl" rotWithShape="0">
              <a:prstClr val="black">
                <a:alpha val="40000"/>
              </a:prstClr>
            </a:outerShdw>
          </a:effectLst>
        </p:grpSpPr>
        <p:sp>
          <p:nvSpPr>
            <p:cNvPr id="75" name="Notched Right Arrow 74"/>
            <p:cNvSpPr/>
            <p:nvPr/>
          </p:nvSpPr>
          <p:spPr bwMode="auto">
            <a:xfrm rot="3952631" flipH="1">
              <a:off x="9378274" y="3472177"/>
              <a:ext cx="1507067" cy="594368"/>
            </a:xfrm>
            <a:prstGeom prst="notchedRightArrow">
              <a:avLst>
                <a:gd name="adj1" fmla="val 100000"/>
                <a:gd name="adj2" fmla="val 58021"/>
              </a:avLst>
            </a:prstGeom>
            <a:solidFill>
              <a:schemeClr val="accent6">
                <a:lumMod val="75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76" name="Notched Right Arrow 75"/>
            <p:cNvSpPr/>
            <p:nvPr/>
          </p:nvSpPr>
          <p:spPr bwMode="auto">
            <a:xfrm rot="17647369">
              <a:off x="8757325" y="3472179"/>
              <a:ext cx="1507067" cy="594368"/>
            </a:xfrm>
            <a:prstGeom prst="notchedRightArrow">
              <a:avLst>
                <a:gd name="adj1" fmla="val 100000"/>
                <a:gd name="adj2" fmla="val 58021"/>
              </a:avLst>
            </a:prstGeom>
            <a:solidFill>
              <a:schemeClr val="accent6">
                <a:lumMod val="75000"/>
              </a:schemeClr>
            </a:solidFill>
            <a:ln w="190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grpSp>
      <p:sp>
        <p:nvSpPr>
          <p:cNvPr id="74" name="Oval 73"/>
          <p:cNvSpPr/>
          <p:nvPr/>
        </p:nvSpPr>
        <p:spPr bwMode="auto">
          <a:xfrm>
            <a:off x="9110133" y="1838961"/>
            <a:ext cx="1422400" cy="1422400"/>
          </a:xfrm>
          <a:prstGeom prst="ellipse">
            <a:avLst/>
          </a:prstGeom>
          <a:solidFill>
            <a:srgbClr val="548235"/>
          </a:solidFill>
          <a:ln w="57150">
            <a:solidFill>
              <a:schemeClr val="accent6">
                <a:lumMod val="75000"/>
              </a:schemeClr>
            </a:solidFill>
            <a:round/>
            <a:headEnd/>
            <a:tailEnd/>
          </a:ln>
          <a:effectLst>
            <a:outerShdw blurRad="50800" dist="38100" dir="2700000" algn="tl"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r>
              <a:rPr lang="en-US" sz="2400" b="1" dirty="0">
                <a:solidFill>
                  <a:schemeClr val="tx1">
                    <a:lumMod val="75000"/>
                    <a:lumOff val="25000"/>
                  </a:schemeClr>
                </a:solidFill>
              </a:rPr>
              <a:t>Fulfillment</a:t>
            </a:r>
          </a:p>
        </p:txBody>
      </p:sp>
      <p:grpSp>
        <p:nvGrpSpPr>
          <p:cNvPr id="42" name="Group 41"/>
          <p:cNvGrpSpPr/>
          <p:nvPr/>
        </p:nvGrpSpPr>
        <p:grpSpPr>
          <a:xfrm>
            <a:off x="-15240" y="22703"/>
            <a:ext cx="7866468" cy="1159711"/>
            <a:chOff x="95041" y="-44394"/>
            <a:chExt cx="1777110" cy="611104"/>
          </a:xfrm>
        </p:grpSpPr>
        <p:sp>
          <p:nvSpPr>
            <p:cNvPr id="48" name="Round Same Side Corner Rectangle 47"/>
            <p:cNvSpPr/>
            <p:nvPr/>
          </p:nvSpPr>
          <p:spPr bwMode="auto">
            <a:xfrm rot="10800000" flipH="1">
              <a:off x="127357" y="-6354"/>
              <a:ext cx="1664025" cy="378454"/>
            </a:xfrm>
            <a:prstGeom prst="round2SameRect">
              <a:avLst>
                <a:gd name="adj1" fmla="val 35205"/>
                <a:gd name="adj2" fmla="val 0"/>
              </a:avLst>
            </a:prstGeom>
            <a:solidFill>
              <a:schemeClr val="bg1">
                <a:alpha val="80000"/>
              </a:schemeClr>
            </a:solidFill>
            <a:ln w="19050">
              <a:noFill/>
              <a:round/>
              <a:headEnd/>
              <a:tailEnd/>
            </a:ln>
            <a:effectLst>
              <a:outerShdw blurRad="50800" dist="38100" dir="5400000" algn="t"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chemeClr val="bg1"/>
                </a:solidFill>
              </a:endParaRPr>
            </a:p>
          </p:txBody>
        </p:sp>
        <p:sp>
          <p:nvSpPr>
            <p:cNvPr id="55" name="TextBox 54"/>
            <p:cNvSpPr txBox="1"/>
            <p:nvPr/>
          </p:nvSpPr>
          <p:spPr>
            <a:xfrm>
              <a:off x="95041" y="-44394"/>
              <a:ext cx="1777110" cy="611104"/>
            </a:xfrm>
            <a:prstGeom prst="rect">
              <a:avLst/>
            </a:prstGeom>
            <a:noFill/>
          </p:spPr>
          <p:txBody>
            <a:bodyPr wrap="square" rtlCol="0">
              <a:spAutoFit/>
            </a:bodyPr>
            <a:lstStyle/>
            <a:p>
              <a:pPr algn="ctr"/>
              <a:r>
                <a:rPr lang="en-US" sz="2400" b="1" dirty="0">
                  <a:solidFill>
                    <a:schemeClr val="bg2">
                      <a:lumMod val="10000"/>
                    </a:schemeClr>
                  </a:solidFill>
                </a:rPr>
                <a:t>Business Applications for </a:t>
              </a:r>
            </a:p>
            <a:p>
              <a:pPr algn="ctr"/>
              <a:r>
                <a:rPr lang="en-US" sz="2400" b="1" dirty="0">
                  <a:solidFill>
                    <a:schemeClr val="bg2">
                      <a:lumMod val="10000"/>
                    </a:schemeClr>
                  </a:solidFill>
                </a:rPr>
                <a:t>internal and external users </a:t>
              </a:r>
            </a:p>
          </p:txBody>
        </p:sp>
      </p:grpSp>
      <p:grpSp>
        <p:nvGrpSpPr>
          <p:cNvPr id="71" name="Group 70"/>
          <p:cNvGrpSpPr/>
          <p:nvPr/>
        </p:nvGrpSpPr>
        <p:grpSpPr>
          <a:xfrm>
            <a:off x="1216153" y="4550208"/>
            <a:ext cx="2289396" cy="1300199"/>
            <a:chOff x="1047447" y="4638938"/>
            <a:chExt cx="2289396" cy="1300199"/>
          </a:xfrm>
        </p:grpSpPr>
        <p:sp>
          <p:nvSpPr>
            <p:cNvPr id="72" name="TextBox 71"/>
            <p:cNvSpPr txBox="1"/>
            <p:nvPr/>
          </p:nvSpPr>
          <p:spPr>
            <a:xfrm>
              <a:off x="1047447" y="5108140"/>
              <a:ext cx="2289396" cy="830997"/>
            </a:xfrm>
            <a:prstGeom prst="rect">
              <a:avLst/>
            </a:prstGeom>
            <a:noFill/>
          </p:spPr>
          <p:txBody>
            <a:bodyPr wrap="square" lIns="0" tIns="0" rIns="0" bIns="0" rtlCol="0" anchor="t">
              <a:spAutoFit/>
            </a:bodyPr>
            <a:lstStyle/>
            <a:p>
              <a:pPr algn="ctr" defTabSz="1219170">
                <a:spcBef>
                  <a:spcPct val="20000"/>
                </a:spcBef>
                <a:defRPr/>
              </a:pPr>
              <a:r>
                <a:rPr lang="en-US" dirty="0">
                  <a:solidFill>
                    <a:schemeClr val="bg2">
                      <a:lumMod val="10000"/>
                    </a:schemeClr>
                  </a:solidFill>
                </a:rPr>
                <a:t>Suggestion to Teachers on getting higher chances of being funded</a:t>
              </a:r>
            </a:p>
          </p:txBody>
        </p:sp>
        <p:sp>
          <p:nvSpPr>
            <p:cNvPr id="80" name="Rectangle 79"/>
            <p:cNvSpPr/>
            <p:nvPr/>
          </p:nvSpPr>
          <p:spPr>
            <a:xfrm>
              <a:off x="1299771" y="4638938"/>
              <a:ext cx="1863652" cy="400110"/>
            </a:xfrm>
            <a:prstGeom prst="rect">
              <a:avLst/>
            </a:prstGeom>
            <a:solidFill>
              <a:srgbClr val="00B0F0"/>
            </a:solidFill>
            <a:effectLst>
              <a:outerShdw blurRad="63500" sx="102000" sy="102000" algn="ctr" rotWithShape="0">
                <a:prstClr val="black">
                  <a:alpha val="40000"/>
                </a:prstClr>
              </a:outerShdw>
            </a:effectLst>
          </p:spPr>
          <p:txBody>
            <a:bodyPr wrap="none">
              <a:spAutoFit/>
            </a:bodyPr>
            <a:lstStyle/>
            <a:p>
              <a:pPr algn="ctr" defTabSz="1450940"/>
              <a:r>
                <a:rPr lang="en-US" sz="2000" b="1" dirty="0">
                  <a:solidFill>
                    <a:schemeClr val="bg1"/>
                  </a:solidFill>
                  <a:ea typeface="Open Sans" pitchFamily="34" charset="0"/>
                  <a:cs typeface="Open Sans" pitchFamily="34" charset="0"/>
                </a:rPr>
                <a:t>Prediction Apps</a:t>
              </a:r>
            </a:p>
          </p:txBody>
        </p:sp>
      </p:grpSp>
      <p:grpSp>
        <p:nvGrpSpPr>
          <p:cNvPr id="81" name="Group 80"/>
          <p:cNvGrpSpPr/>
          <p:nvPr/>
        </p:nvGrpSpPr>
        <p:grpSpPr>
          <a:xfrm>
            <a:off x="3787277" y="4550208"/>
            <a:ext cx="2216312" cy="1023200"/>
            <a:chOff x="1123441" y="4638938"/>
            <a:chExt cx="2216312" cy="1023200"/>
          </a:xfrm>
        </p:grpSpPr>
        <p:sp>
          <p:nvSpPr>
            <p:cNvPr id="82" name="TextBox 81"/>
            <p:cNvSpPr txBox="1"/>
            <p:nvPr/>
          </p:nvSpPr>
          <p:spPr>
            <a:xfrm>
              <a:off x="1123441" y="5108140"/>
              <a:ext cx="2216312" cy="553998"/>
            </a:xfrm>
            <a:prstGeom prst="rect">
              <a:avLst/>
            </a:prstGeom>
            <a:noFill/>
          </p:spPr>
          <p:txBody>
            <a:bodyPr wrap="square" lIns="0" tIns="0" rIns="0" bIns="0" rtlCol="0" anchor="t">
              <a:spAutoFit/>
            </a:bodyPr>
            <a:lstStyle/>
            <a:p>
              <a:pPr algn="ctr" defTabSz="1219170">
                <a:spcBef>
                  <a:spcPct val="20000"/>
                </a:spcBef>
                <a:defRPr/>
              </a:pPr>
              <a:r>
                <a:rPr lang="en-US" dirty="0">
                  <a:solidFill>
                    <a:schemeClr val="bg2">
                      <a:lumMod val="10000"/>
                    </a:schemeClr>
                  </a:solidFill>
                </a:rPr>
                <a:t>Use probability as a decision making factor</a:t>
              </a:r>
            </a:p>
          </p:txBody>
        </p:sp>
        <p:sp>
          <p:nvSpPr>
            <p:cNvPr id="83" name="Rectangle 82"/>
            <p:cNvSpPr/>
            <p:nvPr/>
          </p:nvSpPr>
          <p:spPr>
            <a:xfrm>
              <a:off x="1123441" y="4638938"/>
              <a:ext cx="2216312" cy="400110"/>
            </a:xfrm>
            <a:prstGeom prst="rect">
              <a:avLst/>
            </a:prstGeom>
            <a:solidFill>
              <a:srgbClr val="ED7D31"/>
            </a:solidFill>
            <a:effectLst>
              <a:outerShdw blurRad="63500" sx="102000" sy="102000" algn="ctr" rotWithShape="0">
                <a:prstClr val="black">
                  <a:alpha val="40000"/>
                </a:prstClr>
              </a:outerShdw>
            </a:effectLst>
          </p:spPr>
          <p:txBody>
            <a:bodyPr wrap="none">
              <a:spAutoFit/>
            </a:bodyPr>
            <a:lstStyle/>
            <a:p>
              <a:pPr algn="ctr" defTabSz="1450940"/>
              <a:r>
                <a:rPr lang="en-US" sz="2000" b="1" dirty="0">
                  <a:solidFill>
                    <a:schemeClr val="bg1"/>
                  </a:solidFill>
                  <a:ea typeface="Open Sans" pitchFamily="34" charset="0"/>
                  <a:cs typeface="Open Sans" pitchFamily="34" charset="0"/>
                </a:rPr>
                <a:t>Probability Feature</a:t>
              </a:r>
            </a:p>
          </p:txBody>
        </p:sp>
      </p:grpSp>
      <p:grpSp>
        <p:nvGrpSpPr>
          <p:cNvPr id="84" name="Group 83"/>
          <p:cNvGrpSpPr/>
          <p:nvPr/>
        </p:nvGrpSpPr>
        <p:grpSpPr>
          <a:xfrm>
            <a:off x="6128803" y="4550208"/>
            <a:ext cx="2488566" cy="1355599"/>
            <a:chOff x="987319" y="4638938"/>
            <a:chExt cx="2488566" cy="1355599"/>
          </a:xfrm>
        </p:grpSpPr>
        <p:sp>
          <p:nvSpPr>
            <p:cNvPr id="85" name="TextBox 84"/>
            <p:cNvSpPr txBox="1"/>
            <p:nvPr/>
          </p:nvSpPr>
          <p:spPr>
            <a:xfrm>
              <a:off x="987319" y="5108140"/>
              <a:ext cx="2488566" cy="886397"/>
            </a:xfrm>
            <a:prstGeom prst="rect">
              <a:avLst/>
            </a:prstGeom>
            <a:noFill/>
          </p:spPr>
          <p:txBody>
            <a:bodyPr wrap="square" lIns="0" tIns="0" rIns="0" bIns="0" rtlCol="0" anchor="t">
              <a:spAutoFit/>
            </a:bodyPr>
            <a:lstStyle/>
            <a:p>
              <a:pPr algn="ctr" defTabSz="1219170">
                <a:spcBef>
                  <a:spcPct val="20000"/>
                </a:spcBef>
                <a:defRPr/>
              </a:pPr>
              <a:r>
                <a:rPr lang="en-US" dirty="0">
                  <a:solidFill>
                    <a:schemeClr val="bg2">
                      <a:lumMod val="10000"/>
                    </a:schemeClr>
                  </a:solidFill>
                </a:rPr>
                <a:t>For budgeting</a:t>
              </a:r>
            </a:p>
            <a:p>
              <a:pPr algn="ctr" defTabSz="1219170">
                <a:spcBef>
                  <a:spcPct val="20000"/>
                </a:spcBef>
                <a:defRPr/>
              </a:pPr>
              <a:r>
                <a:rPr lang="en-US" dirty="0">
                  <a:solidFill>
                    <a:schemeClr val="bg2">
                      <a:lumMod val="10000"/>
                    </a:schemeClr>
                  </a:solidFill>
                </a:rPr>
                <a:t>For cash flow management </a:t>
              </a:r>
            </a:p>
          </p:txBody>
        </p:sp>
        <p:sp>
          <p:nvSpPr>
            <p:cNvPr id="86" name="Rectangle 85"/>
            <p:cNvSpPr/>
            <p:nvPr/>
          </p:nvSpPr>
          <p:spPr>
            <a:xfrm>
              <a:off x="987319" y="4638938"/>
              <a:ext cx="2488566" cy="400110"/>
            </a:xfrm>
            <a:prstGeom prst="rect">
              <a:avLst/>
            </a:prstGeom>
            <a:solidFill>
              <a:schemeClr val="accent4">
                <a:lumMod val="75000"/>
              </a:schemeClr>
            </a:solidFill>
            <a:ln>
              <a:solidFill>
                <a:schemeClr val="accent4">
                  <a:lumMod val="75000"/>
                </a:schemeClr>
              </a:solidFill>
            </a:ln>
            <a:effectLst>
              <a:outerShdw blurRad="63500" sx="102000" sy="102000" algn="ctr" rotWithShape="0">
                <a:prstClr val="black">
                  <a:alpha val="40000"/>
                </a:prstClr>
              </a:outerShdw>
            </a:effectLst>
          </p:spPr>
          <p:txBody>
            <a:bodyPr wrap="none">
              <a:spAutoFit/>
            </a:bodyPr>
            <a:lstStyle/>
            <a:p>
              <a:pPr algn="ctr" defTabSz="1450940"/>
              <a:r>
                <a:rPr lang="en-US" sz="2000" b="1" dirty="0">
                  <a:solidFill>
                    <a:schemeClr val="bg1"/>
                  </a:solidFill>
                  <a:ea typeface="Open Sans" pitchFamily="34" charset="0"/>
                  <a:cs typeface="Open Sans" pitchFamily="34" charset="0"/>
                </a:rPr>
                <a:t>Prediction Dashboard</a:t>
              </a:r>
            </a:p>
          </p:txBody>
        </p:sp>
      </p:grpSp>
      <p:grpSp>
        <p:nvGrpSpPr>
          <p:cNvPr id="87" name="Group 86"/>
          <p:cNvGrpSpPr/>
          <p:nvPr/>
        </p:nvGrpSpPr>
        <p:grpSpPr>
          <a:xfrm>
            <a:off x="8786948" y="4550208"/>
            <a:ext cx="2488566" cy="1614131"/>
            <a:chOff x="987315" y="4638938"/>
            <a:chExt cx="2488566" cy="1614131"/>
          </a:xfrm>
        </p:grpSpPr>
        <p:sp>
          <p:nvSpPr>
            <p:cNvPr id="88" name="TextBox 87"/>
            <p:cNvSpPr txBox="1"/>
            <p:nvPr/>
          </p:nvSpPr>
          <p:spPr>
            <a:xfrm>
              <a:off x="1156263" y="5108140"/>
              <a:ext cx="2150661" cy="1144929"/>
            </a:xfrm>
            <a:prstGeom prst="rect">
              <a:avLst/>
            </a:prstGeom>
            <a:noFill/>
          </p:spPr>
          <p:txBody>
            <a:bodyPr wrap="square" lIns="0" tIns="0" rIns="0" bIns="0" rtlCol="0" anchor="t">
              <a:spAutoFit/>
            </a:bodyPr>
            <a:lstStyle/>
            <a:p>
              <a:pPr algn="ctr" defTabSz="1219170">
                <a:spcBef>
                  <a:spcPct val="20000"/>
                </a:spcBef>
                <a:defRPr/>
              </a:pPr>
              <a:r>
                <a:rPr lang="en-US" dirty="0">
                  <a:solidFill>
                    <a:schemeClr val="bg2">
                      <a:lumMod val="10000"/>
                    </a:schemeClr>
                  </a:solidFill>
                </a:rPr>
                <a:t>For workload planning</a:t>
              </a:r>
            </a:p>
            <a:p>
              <a:pPr algn="ctr" defTabSz="1219170">
                <a:spcBef>
                  <a:spcPct val="20000"/>
                </a:spcBef>
                <a:defRPr/>
              </a:pPr>
              <a:r>
                <a:rPr lang="en-US" dirty="0">
                  <a:solidFill>
                    <a:schemeClr val="bg2">
                      <a:lumMod val="10000"/>
                    </a:schemeClr>
                  </a:solidFill>
                </a:rPr>
                <a:t>For human resource management  </a:t>
              </a:r>
            </a:p>
            <a:p>
              <a:pPr algn="ctr" defTabSz="1219170">
                <a:spcBef>
                  <a:spcPct val="20000"/>
                </a:spcBef>
                <a:defRPr/>
              </a:pPr>
              <a:endParaRPr lang="en-US" sz="1400" dirty="0">
                <a:solidFill>
                  <a:schemeClr val="bg2">
                    <a:lumMod val="10000"/>
                  </a:schemeClr>
                </a:solidFill>
              </a:endParaRPr>
            </a:p>
          </p:txBody>
        </p:sp>
        <p:sp>
          <p:nvSpPr>
            <p:cNvPr id="89" name="Rectangle 88"/>
            <p:cNvSpPr/>
            <p:nvPr/>
          </p:nvSpPr>
          <p:spPr>
            <a:xfrm>
              <a:off x="987315" y="4638938"/>
              <a:ext cx="2488566" cy="400110"/>
            </a:xfrm>
            <a:prstGeom prst="rect">
              <a:avLst/>
            </a:prstGeom>
            <a:solidFill>
              <a:srgbClr val="548235"/>
            </a:solidFill>
            <a:effectLst>
              <a:outerShdw blurRad="63500" sx="102000" sy="102000" algn="ctr" rotWithShape="0">
                <a:prstClr val="black">
                  <a:alpha val="40000"/>
                </a:prstClr>
              </a:outerShdw>
            </a:effectLst>
          </p:spPr>
          <p:txBody>
            <a:bodyPr wrap="none">
              <a:spAutoFit/>
            </a:bodyPr>
            <a:lstStyle/>
            <a:p>
              <a:pPr algn="ctr" defTabSz="1450940"/>
              <a:r>
                <a:rPr lang="en-US" sz="2000" b="1" dirty="0">
                  <a:solidFill>
                    <a:schemeClr val="bg1"/>
                  </a:solidFill>
                  <a:ea typeface="Open Sans" pitchFamily="34" charset="0"/>
                  <a:cs typeface="Open Sans" pitchFamily="34" charset="0"/>
                </a:rPr>
                <a:t>Prediction Dashboard</a:t>
              </a:r>
            </a:p>
          </p:txBody>
        </p:sp>
      </p:grpSp>
    </p:spTree>
    <p:extLst>
      <p:ext uri="{BB962C8B-B14F-4D97-AF65-F5344CB8AC3E}">
        <p14:creationId xmlns:p14="http://schemas.microsoft.com/office/powerpoint/2010/main" val="375540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arn(inVertical)">
                                      <p:cBhvr>
                                        <p:cTn id="7" dur="1000"/>
                                        <p:tgtEl>
                                          <p:spTgt spid="56"/>
                                        </p:tgtEl>
                                      </p:cBhvr>
                                    </p:animEffect>
                                  </p:childTnLst>
                                </p:cTn>
                              </p:par>
                            </p:childTnLst>
                          </p:cTn>
                        </p:par>
                        <p:par>
                          <p:cTn id="8" fill="hold">
                            <p:stCondLst>
                              <p:cond delay="1000"/>
                            </p:stCondLst>
                            <p:childTnLst>
                              <p:par>
                                <p:cTn id="9" presetID="2" presetClass="entr" presetSubtype="9"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750" fill="hold"/>
                                        <p:tgtEl>
                                          <p:spTgt spid="24"/>
                                        </p:tgtEl>
                                        <p:attrNameLst>
                                          <p:attrName>ppt_x</p:attrName>
                                        </p:attrNameLst>
                                      </p:cBhvr>
                                      <p:tavLst>
                                        <p:tav tm="0">
                                          <p:val>
                                            <p:strVal val="0-#ppt_w/2"/>
                                          </p:val>
                                        </p:tav>
                                        <p:tav tm="100000">
                                          <p:val>
                                            <p:strVal val="#ppt_x"/>
                                          </p:val>
                                        </p:tav>
                                      </p:tavLst>
                                    </p:anim>
                                    <p:anim calcmode="lin" valueType="num">
                                      <p:cBhvr additive="base">
                                        <p:cTn id="12" dur="75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0-#ppt_w/2"/>
                                          </p:val>
                                        </p:tav>
                                        <p:tav tm="100000">
                                          <p:val>
                                            <p:strVal val="#ppt_x"/>
                                          </p:val>
                                        </p:tav>
                                      </p:tavLst>
                                    </p:anim>
                                    <p:anim calcmode="lin" valueType="num">
                                      <p:cBhvr additive="base">
                                        <p:cTn id="16" dur="750" fill="hold"/>
                                        <p:tgtEl>
                                          <p:spTgt spid="27"/>
                                        </p:tgtEl>
                                        <p:attrNameLst>
                                          <p:attrName>ppt_y</p:attrName>
                                        </p:attrNameLst>
                                      </p:cBhvr>
                                      <p:tavLst>
                                        <p:tav tm="0">
                                          <p:val>
                                            <p:strVal val="1+#ppt_h/2"/>
                                          </p:val>
                                        </p:tav>
                                        <p:tav tm="100000">
                                          <p:val>
                                            <p:strVal val="#ppt_y"/>
                                          </p:val>
                                        </p:tav>
                                      </p:tavLst>
                                    </p:anim>
                                  </p:childTnLst>
                                </p:cTn>
                              </p:par>
                            </p:childTnLst>
                          </p:cTn>
                        </p:par>
                        <p:par>
                          <p:cTn id="17" fill="hold">
                            <p:stCondLst>
                              <p:cond delay="1750"/>
                            </p:stCondLst>
                            <p:childTnLst>
                              <p:par>
                                <p:cTn id="18" presetID="22" presetClass="entr" presetSubtype="1"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up)">
                                      <p:cBhvr>
                                        <p:cTn id="20" dur="750"/>
                                        <p:tgtEl>
                                          <p:spTgt spid="71"/>
                                        </p:tgtEl>
                                      </p:cBhvr>
                                    </p:animEffect>
                                  </p:childTnLst>
                                </p:cTn>
                              </p:par>
                            </p:childTnLst>
                          </p:cTn>
                        </p:par>
                        <p:par>
                          <p:cTn id="21" fill="hold">
                            <p:stCondLst>
                              <p:cond delay="2500"/>
                            </p:stCondLst>
                            <p:childTnLst>
                              <p:par>
                                <p:cTn id="22" presetID="2" presetClass="entr" presetSubtype="9"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750" fill="hold"/>
                                        <p:tgtEl>
                                          <p:spTgt spid="40"/>
                                        </p:tgtEl>
                                        <p:attrNameLst>
                                          <p:attrName>ppt_x</p:attrName>
                                        </p:attrNameLst>
                                      </p:cBhvr>
                                      <p:tavLst>
                                        <p:tav tm="0">
                                          <p:val>
                                            <p:strVal val="0-#ppt_w/2"/>
                                          </p:val>
                                        </p:tav>
                                        <p:tav tm="100000">
                                          <p:val>
                                            <p:strVal val="#ppt_x"/>
                                          </p:val>
                                        </p:tav>
                                      </p:tavLst>
                                    </p:anim>
                                    <p:anim calcmode="lin" valueType="num">
                                      <p:cBhvr additive="base">
                                        <p:cTn id="25" dur="750" fill="hold"/>
                                        <p:tgtEl>
                                          <p:spTgt spid="40"/>
                                        </p:tgtEl>
                                        <p:attrNameLst>
                                          <p:attrName>ppt_y</p:attrName>
                                        </p:attrNameLst>
                                      </p:cBhvr>
                                      <p:tavLst>
                                        <p:tav tm="0">
                                          <p:val>
                                            <p:strVal val="0-#ppt_h/2"/>
                                          </p:val>
                                        </p:tav>
                                        <p:tav tm="100000">
                                          <p:val>
                                            <p:strVal val="#ppt_y"/>
                                          </p:val>
                                        </p:tav>
                                      </p:tavLst>
                                    </p:anim>
                                  </p:childTnLst>
                                </p:cTn>
                              </p:par>
                              <p:par>
                                <p:cTn id="26" presetID="2" presetClass="entr" presetSubtype="12"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750" fill="hold"/>
                                        <p:tgtEl>
                                          <p:spTgt spid="4"/>
                                        </p:tgtEl>
                                        <p:attrNameLst>
                                          <p:attrName>ppt_x</p:attrName>
                                        </p:attrNameLst>
                                      </p:cBhvr>
                                      <p:tavLst>
                                        <p:tav tm="0">
                                          <p:val>
                                            <p:strVal val="0-#ppt_w/2"/>
                                          </p:val>
                                        </p:tav>
                                        <p:tav tm="100000">
                                          <p:val>
                                            <p:strVal val="#ppt_x"/>
                                          </p:val>
                                        </p:tav>
                                      </p:tavLst>
                                    </p:anim>
                                    <p:anim calcmode="lin" valueType="num">
                                      <p:cBhvr additive="base">
                                        <p:cTn id="29" dur="750" fill="hold"/>
                                        <p:tgtEl>
                                          <p:spTgt spid="4"/>
                                        </p:tgtEl>
                                        <p:attrNameLst>
                                          <p:attrName>ppt_y</p:attrName>
                                        </p:attrNameLst>
                                      </p:cBhvr>
                                      <p:tavLst>
                                        <p:tav tm="0">
                                          <p:val>
                                            <p:strVal val="1+#ppt_h/2"/>
                                          </p:val>
                                        </p:tav>
                                        <p:tav tm="100000">
                                          <p:val>
                                            <p:strVal val="#ppt_y"/>
                                          </p:val>
                                        </p:tav>
                                      </p:tavLst>
                                    </p:anim>
                                  </p:childTnLst>
                                </p:cTn>
                              </p:par>
                            </p:childTnLst>
                          </p:cTn>
                        </p:par>
                        <p:par>
                          <p:cTn id="30" fill="hold">
                            <p:stCondLst>
                              <p:cond delay="3250"/>
                            </p:stCondLst>
                            <p:childTnLst>
                              <p:par>
                                <p:cTn id="31" presetID="22" presetClass="entr" presetSubtype="1"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wipe(up)">
                                      <p:cBhvr>
                                        <p:cTn id="33" dur="750"/>
                                        <p:tgtEl>
                                          <p:spTgt spid="81"/>
                                        </p:tgtEl>
                                      </p:cBhvr>
                                    </p:animEffect>
                                  </p:childTnLst>
                                </p:cTn>
                              </p:par>
                            </p:childTnLst>
                          </p:cTn>
                        </p:par>
                        <p:par>
                          <p:cTn id="34" fill="hold">
                            <p:stCondLst>
                              <p:cond delay="4000"/>
                            </p:stCondLst>
                            <p:childTnLst>
                              <p:par>
                                <p:cTn id="35" presetID="2" presetClass="entr" presetSubtype="9"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750" fill="hold"/>
                                        <p:tgtEl>
                                          <p:spTgt spid="51"/>
                                        </p:tgtEl>
                                        <p:attrNameLst>
                                          <p:attrName>ppt_x</p:attrName>
                                        </p:attrNameLst>
                                      </p:cBhvr>
                                      <p:tavLst>
                                        <p:tav tm="0">
                                          <p:val>
                                            <p:strVal val="0-#ppt_w/2"/>
                                          </p:val>
                                        </p:tav>
                                        <p:tav tm="100000">
                                          <p:val>
                                            <p:strVal val="#ppt_x"/>
                                          </p:val>
                                        </p:tav>
                                      </p:tavLst>
                                    </p:anim>
                                    <p:anim calcmode="lin" valueType="num">
                                      <p:cBhvr additive="base">
                                        <p:cTn id="38" dur="750" fill="hold"/>
                                        <p:tgtEl>
                                          <p:spTgt spid="51"/>
                                        </p:tgtEl>
                                        <p:attrNameLst>
                                          <p:attrName>ppt_y</p:attrName>
                                        </p:attrNameLst>
                                      </p:cBhvr>
                                      <p:tavLst>
                                        <p:tav tm="0">
                                          <p:val>
                                            <p:strVal val="0-#ppt_h/2"/>
                                          </p:val>
                                        </p:tav>
                                        <p:tav tm="100000">
                                          <p:val>
                                            <p:strVal val="#ppt_y"/>
                                          </p:val>
                                        </p:tav>
                                      </p:tavLst>
                                    </p:anim>
                                  </p:childTnLst>
                                </p:cTn>
                              </p:par>
                              <p:par>
                                <p:cTn id="39" presetID="2" presetClass="entr" presetSubtype="12"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750" fill="hold"/>
                                        <p:tgtEl>
                                          <p:spTgt spid="5"/>
                                        </p:tgtEl>
                                        <p:attrNameLst>
                                          <p:attrName>ppt_x</p:attrName>
                                        </p:attrNameLst>
                                      </p:cBhvr>
                                      <p:tavLst>
                                        <p:tav tm="0">
                                          <p:val>
                                            <p:strVal val="0-#ppt_w/2"/>
                                          </p:val>
                                        </p:tav>
                                        <p:tav tm="100000">
                                          <p:val>
                                            <p:strVal val="#ppt_x"/>
                                          </p:val>
                                        </p:tav>
                                      </p:tavLst>
                                    </p:anim>
                                    <p:anim calcmode="lin" valueType="num">
                                      <p:cBhvr additive="base">
                                        <p:cTn id="42" dur="750" fill="hold"/>
                                        <p:tgtEl>
                                          <p:spTgt spid="5"/>
                                        </p:tgtEl>
                                        <p:attrNameLst>
                                          <p:attrName>ppt_y</p:attrName>
                                        </p:attrNameLst>
                                      </p:cBhvr>
                                      <p:tavLst>
                                        <p:tav tm="0">
                                          <p:val>
                                            <p:strVal val="1+#ppt_h/2"/>
                                          </p:val>
                                        </p:tav>
                                        <p:tav tm="100000">
                                          <p:val>
                                            <p:strVal val="#ppt_y"/>
                                          </p:val>
                                        </p:tav>
                                      </p:tavLst>
                                    </p:anim>
                                  </p:childTnLst>
                                </p:cTn>
                              </p:par>
                            </p:childTnLst>
                          </p:cTn>
                        </p:par>
                        <p:par>
                          <p:cTn id="43" fill="hold">
                            <p:stCondLst>
                              <p:cond delay="4750"/>
                            </p:stCondLst>
                            <p:childTnLst>
                              <p:par>
                                <p:cTn id="44" presetID="22" presetClass="entr" presetSubtype="1" fill="hold" nodeType="after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up)">
                                      <p:cBhvr>
                                        <p:cTn id="46" dur="750"/>
                                        <p:tgtEl>
                                          <p:spTgt spid="84"/>
                                        </p:tgtEl>
                                      </p:cBhvr>
                                    </p:animEffect>
                                  </p:childTnLst>
                                </p:cTn>
                              </p:par>
                            </p:childTnLst>
                          </p:cTn>
                        </p:par>
                        <p:par>
                          <p:cTn id="47" fill="hold">
                            <p:stCondLst>
                              <p:cond delay="5500"/>
                            </p:stCondLst>
                            <p:childTnLst>
                              <p:par>
                                <p:cTn id="48" presetID="2" presetClass="entr" presetSubtype="9" fill="hold" grpId="0" nodeType="afterEffect">
                                  <p:stCondLst>
                                    <p:cond delay="0"/>
                                  </p:stCondLst>
                                  <p:childTnLst>
                                    <p:set>
                                      <p:cBhvr>
                                        <p:cTn id="49" dur="1" fill="hold">
                                          <p:stCondLst>
                                            <p:cond delay="0"/>
                                          </p:stCondLst>
                                        </p:cTn>
                                        <p:tgtEl>
                                          <p:spTgt spid="74"/>
                                        </p:tgtEl>
                                        <p:attrNameLst>
                                          <p:attrName>style.visibility</p:attrName>
                                        </p:attrNameLst>
                                      </p:cBhvr>
                                      <p:to>
                                        <p:strVal val="visible"/>
                                      </p:to>
                                    </p:set>
                                    <p:anim calcmode="lin" valueType="num">
                                      <p:cBhvr additive="base">
                                        <p:cTn id="50" dur="750" fill="hold"/>
                                        <p:tgtEl>
                                          <p:spTgt spid="74"/>
                                        </p:tgtEl>
                                        <p:attrNameLst>
                                          <p:attrName>ppt_x</p:attrName>
                                        </p:attrNameLst>
                                      </p:cBhvr>
                                      <p:tavLst>
                                        <p:tav tm="0">
                                          <p:val>
                                            <p:strVal val="0-#ppt_w/2"/>
                                          </p:val>
                                        </p:tav>
                                        <p:tav tm="100000">
                                          <p:val>
                                            <p:strVal val="#ppt_x"/>
                                          </p:val>
                                        </p:tav>
                                      </p:tavLst>
                                    </p:anim>
                                    <p:anim calcmode="lin" valueType="num">
                                      <p:cBhvr additive="base">
                                        <p:cTn id="51" dur="750" fill="hold"/>
                                        <p:tgtEl>
                                          <p:spTgt spid="74"/>
                                        </p:tgtEl>
                                        <p:attrNameLst>
                                          <p:attrName>ppt_y</p:attrName>
                                        </p:attrNameLst>
                                      </p:cBhvr>
                                      <p:tavLst>
                                        <p:tav tm="0">
                                          <p:val>
                                            <p:strVal val="0-#ppt_h/2"/>
                                          </p:val>
                                        </p:tav>
                                        <p:tav tm="100000">
                                          <p:val>
                                            <p:strVal val="#ppt_y"/>
                                          </p:val>
                                        </p:tav>
                                      </p:tavLst>
                                    </p:anim>
                                  </p:childTnLst>
                                </p:cTn>
                              </p:par>
                              <p:par>
                                <p:cTn id="52" presetID="2" presetClass="entr" presetSubtype="12"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750" fill="hold"/>
                                        <p:tgtEl>
                                          <p:spTgt spid="6"/>
                                        </p:tgtEl>
                                        <p:attrNameLst>
                                          <p:attrName>ppt_x</p:attrName>
                                        </p:attrNameLst>
                                      </p:cBhvr>
                                      <p:tavLst>
                                        <p:tav tm="0">
                                          <p:val>
                                            <p:strVal val="0-#ppt_w/2"/>
                                          </p:val>
                                        </p:tav>
                                        <p:tav tm="100000">
                                          <p:val>
                                            <p:strVal val="#ppt_x"/>
                                          </p:val>
                                        </p:tav>
                                      </p:tavLst>
                                    </p:anim>
                                    <p:anim calcmode="lin" valueType="num">
                                      <p:cBhvr additive="base">
                                        <p:cTn id="55" dur="750" fill="hold"/>
                                        <p:tgtEl>
                                          <p:spTgt spid="6"/>
                                        </p:tgtEl>
                                        <p:attrNameLst>
                                          <p:attrName>ppt_y</p:attrName>
                                        </p:attrNameLst>
                                      </p:cBhvr>
                                      <p:tavLst>
                                        <p:tav tm="0">
                                          <p:val>
                                            <p:strVal val="1+#ppt_h/2"/>
                                          </p:val>
                                        </p:tav>
                                        <p:tav tm="100000">
                                          <p:val>
                                            <p:strVal val="#ppt_y"/>
                                          </p:val>
                                        </p:tav>
                                      </p:tavLst>
                                    </p:anim>
                                  </p:childTnLst>
                                </p:cTn>
                              </p:par>
                            </p:childTnLst>
                          </p:cTn>
                        </p:par>
                        <p:par>
                          <p:cTn id="56" fill="hold">
                            <p:stCondLst>
                              <p:cond delay="6250"/>
                            </p:stCondLst>
                            <p:childTnLst>
                              <p:par>
                                <p:cTn id="57" presetID="22" presetClass="entr" presetSubtype="1" fill="hold" nodeType="afterEffect">
                                  <p:stCondLst>
                                    <p:cond delay="0"/>
                                  </p:stCondLst>
                                  <p:childTnLst>
                                    <p:set>
                                      <p:cBhvr>
                                        <p:cTn id="58" dur="1" fill="hold">
                                          <p:stCondLst>
                                            <p:cond delay="0"/>
                                          </p:stCondLst>
                                        </p:cTn>
                                        <p:tgtEl>
                                          <p:spTgt spid="87"/>
                                        </p:tgtEl>
                                        <p:attrNameLst>
                                          <p:attrName>style.visibility</p:attrName>
                                        </p:attrNameLst>
                                      </p:cBhvr>
                                      <p:to>
                                        <p:strVal val="visible"/>
                                      </p:to>
                                    </p:set>
                                    <p:animEffect transition="in" filter="wipe(up)">
                                      <p:cBhvr>
                                        <p:cTn id="59" dur="75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24" grpId="0" animBg="1"/>
      <p:bldP spid="40" grpId="0" animBg="1"/>
      <p:bldP spid="51" grpId="0" animBg="1"/>
      <p:bldP spid="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41" name="Rectangle 40"/>
          <p:cNvSpPr/>
          <p:nvPr/>
        </p:nvSpPr>
        <p:spPr bwMode="auto">
          <a:xfrm>
            <a:off x="-15240" y="1005840"/>
            <a:ext cx="12207240" cy="5730240"/>
          </a:xfrm>
          <a:prstGeom prst="rect">
            <a:avLst/>
          </a:prstGeom>
          <a:solidFill>
            <a:schemeClr val="bg1">
              <a:lumMod val="85000"/>
              <a:alpha val="75000"/>
            </a:schemeClr>
          </a:solidFill>
          <a:ln w="63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55" name="Down Arrow Callout 54"/>
          <p:cNvSpPr/>
          <p:nvPr/>
        </p:nvSpPr>
        <p:spPr>
          <a:xfrm>
            <a:off x="4383497" y="1142228"/>
            <a:ext cx="3268144" cy="5486400"/>
          </a:xfrm>
          <a:prstGeom prst="downArrowCallout">
            <a:avLst>
              <a:gd name="adj1" fmla="val 25000"/>
              <a:gd name="adj2" fmla="val 6698"/>
              <a:gd name="adj3" fmla="val 4369"/>
              <a:gd name="adj4" fmla="val 97480"/>
            </a:avLst>
          </a:prstGeom>
          <a:solidFill>
            <a:srgbClr val="ED7D3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1" name="Group 10"/>
          <p:cNvGrpSpPr/>
          <p:nvPr/>
        </p:nvGrpSpPr>
        <p:grpSpPr>
          <a:xfrm>
            <a:off x="5483551" y="5231644"/>
            <a:ext cx="1132385" cy="1132385"/>
            <a:chOff x="5451373" y="4438431"/>
            <a:chExt cx="1132385" cy="1132385"/>
          </a:xfrm>
        </p:grpSpPr>
        <p:sp>
          <p:nvSpPr>
            <p:cNvPr id="16" name="Oval 15"/>
            <p:cNvSpPr>
              <a:spLocks noChangeAspect="1"/>
            </p:cNvSpPr>
            <p:nvPr/>
          </p:nvSpPr>
          <p:spPr>
            <a:xfrm>
              <a:off x="5451373" y="4438431"/>
              <a:ext cx="1132385" cy="1132385"/>
            </a:xfrm>
            <a:prstGeom prst="ellipse">
              <a:avLst/>
            </a:prstGeom>
            <a:solidFill>
              <a:schemeClr val="accent2"/>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3733" dirty="0">
                <a:solidFill>
                  <a:schemeClr val="accent2">
                    <a:lumMod val="50000"/>
                  </a:schemeClr>
                </a:solidFill>
                <a:latin typeface="FontAwesome" pitchFamily="2" charset="0"/>
              </a:endParaRPr>
            </a:p>
          </p:txBody>
        </p:sp>
        <p:sp>
          <p:nvSpPr>
            <p:cNvPr id="19" name="Freeform 245"/>
            <p:cNvSpPr>
              <a:spLocks noChangeAspect="1"/>
            </p:cNvSpPr>
            <p:nvPr/>
          </p:nvSpPr>
          <p:spPr bwMode="auto">
            <a:xfrm>
              <a:off x="5756786" y="4763096"/>
              <a:ext cx="457200" cy="457200"/>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52" name="Down Arrow Callout 51"/>
          <p:cNvSpPr/>
          <p:nvPr/>
        </p:nvSpPr>
        <p:spPr>
          <a:xfrm>
            <a:off x="557156" y="1142228"/>
            <a:ext cx="3268144" cy="5486400"/>
          </a:xfrm>
          <a:prstGeom prst="downArrowCallout">
            <a:avLst>
              <a:gd name="adj1" fmla="val 25000"/>
              <a:gd name="adj2" fmla="val 6698"/>
              <a:gd name="adj3" fmla="val 4369"/>
              <a:gd name="adj4" fmla="val 97503"/>
            </a:avLst>
          </a:prstGeom>
          <a:solidFill>
            <a:srgbClr val="00B0F0"/>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 name="TextBox 38"/>
          <p:cNvSpPr txBox="1"/>
          <p:nvPr/>
        </p:nvSpPr>
        <p:spPr>
          <a:xfrm>
            <a:off x="589331" y="1269429"/>
            <a:ext cx="3268144" cy="369332"/>
          </a:xfrm>
          <a:prstGeom prst="rect">
            <a:avLst/>
          </a:prstGeom>
          <a:noFill/>
        </p:spPr>
        <p:txBody>
          <a:bodyPr wrap="square" lIns="0" tIns="0" rIns="0" bIns="0" rtlCol="0" anchor="ctr">
            <a:spAutoFit/>
          </a:bodyPr>
          <a:lstStyle/>
          <a:p>
            <a:pPr algn="ctr"/>
            <a:r>
              <a:rPr lang="en-US" sz="2400" b="1" dirty="0">
                <a:solidFill>
                  <a:schemeClr val="bg1"/>
                </a:solidFill>
              </a:rPr>
              <a:t>Input by teacher</a:t>
            </a:r>
          </a:p>
        </p:txBody>
      </p:sp>
      <p:grpSp>
        <p:nvGrpSpPr>
          <p:cNvPr id="12" name="Group 11"/>
          <p:cNvGrpSpPr/>
          <p:nvPr/>
        </p:nvGrpSpPr>
        <p:grpSpPr>
          <a:xfrm>
            <a:off x="1641125" y="5231644"/>
            <a:ext cx="1132385" cy="1132384"/>
            <a:chOff x="1625033" y="4493781"/>
            <a:chExt cx="1132385" cy="1132384"/>
          </a:xfrm>
        </p:grpSpPr>
        <p:sp>
          <p:nvSpPr>
            <p:cNvPr id="15" name="Oval 14"/>
            <p:cNvSpPr>
              <a:spLocks noChangeAspect="1"/>
            </p:cNvSpPr>
            <p:nvPr/>
          </p:nvSpPr>
          <p:spPr>
            <a:xfrm>
              <a:off x="1625033" y="4493781"/>
              <a:ext cx="1132385" cy="1132384"/>
            </a:xfrm>
            <a:prstGeom prst="ellipse">
              <a:avLst/>
            </a:prstGeom>
            <a:solidFill>
              <a:srgbClr val="00B0F0"/>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1">
                    <a:lumMod val="50000"/>
                  </a:schemeClr>
                </a:solidFill>
                <a:latin typeface="FontAwesome" pitchFamily="2" charset="0"/>
              </a:endParaRPr>
            </a:p>
          </p:txBody>
        </p:sp>
        <p:sp>
          <p:nvSpPr>
            <p:cNvPr id="18" name="Freeform 62"/>
            <p:cNvSpPr>
              <a:spLocks noChangeAspect="1" noEditPoints="1"/>
            </p:cNvSpPr>
            <p:nvPr/>
          </p:nvSpPr>
          <p:spPr bwMode="auto">
            <a:xfrm>
              <a:off x="1964439" y="4831373"/>
              <a:ext cx="453571" cy="457200"/>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56" name="Down Arrow Callout 55"/>
          <p:cNvSpPr/>
          <p:nvPr/>
        </p:nvSpPr>
        <p:spPr>
          <a:xfrm>
            <a:off x="8225919" y="1142228"/>
            <a:ext cx="3268144" cy="5486400"/>
          </a:xfrm>
          <a:prstGeom prst="downArrowCallout">
            <a:avLst>
              <a:gd name="adj1" fmla="val 25000"/>
              <a:gd name="adj2" fmla="val 6698"/>
              <a:gd name="adj3" fmla="val 4369"/>
              <a:gd name="adj4" fmla="val 97480"/>
            </a:avLst>
          </a:prstGeom>
          <a:solidFill>
            <a:srgbClr val="A5A5A5"/>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TextBox 50"/>
          <p:cNvSpPr txBox="1"/>
          <p:nvPr/>
        </p:nvSpPr>
        <p:spPr>
          <a:xfrm>
            <a:off x="8225919" y="1793888"/>
            <a:ext cx="3268144" cy="2262158"/>
          </a:xfrm>
          <a:prstGeom prst="rect">
            <a:avLst/>
          </a:prstGeom>
          <a:noFill/>
        </p:spPr>
        <p:txBody>
          <a:bodyPr wrap="square" lIns="0" tIns="0" rtlCol="0" anchor="t">
            <a:spAutoFit/>
          </a:bodyPr>
          <a:lstStyle/>
          <a:p>
            <a:r>
              <a:rPr lang="en-US" dirty="0">
                <a:solidFill>
                  <a:schemeClr val="bg1"/>
                </a:solidFill>
              </a:rPr>
              <a:t>Mr. Benson revise his request:</a:t>
            </a:r>
          </a:p>
          <a:p>
            <a:pPr marL="285750" indent="-285750">
              <a:buFont typeface="Arial" panose="020B0604020202020204" pitchFamily="34" charset="0"/>
              <a:buChar char="•"/>
            </a:pPr>
            <a:r>
              <a:rPr lang="en-US" dirty="0">
                <a:solidFill>
                  <a:schemeClr val="bg1"/>
                </a:solidFill>
              </a:rPr>
              <a:t>2 apple iPads</a:t>
            </a:r>
          </a:p>
          <a:p>
            <a:pPr marL="285750" indent="-285750">
              <a:buFont typeface="Arial" panose="020B0604020202020204" pitchFamily="34" charset="0"/>
              <a:buChar char="•"/>
            </a:pPr>
            <a:r>
              <a:rPr lang="en-US" dirty="0">
                <a:solidFill>
                  <a:schemeClr val="bg1"/>
                </a:solidFill>
              </a:rPr>
              <a:t>20 Little House on the Prairie</a:t>
            </a:r>
          </a:p>
          <a:p>
            <a:pPr marL="285750" indent="-285750">
              <a:buFont typeface="Arial" panose="020B0604020202020204" pitchFamily="34" charset="0"/>
              <a:buChar char="•"/>
            </a:pPr>
            <a:r>
              <a:rPr lang="en-US" dirty="0">
                <a:solidFill>
                  <a:schemeClr val="bg1"/>
                </a:solidFill>
              </a:rPr>
              <a:t>Essay word count: 324</a:t>
            </a:r>
          </a:p>
          <a:p>
            <a:pPr marL="285750" indent="-285750">
              <a:buFont typeface="Arial" panose="020B0604020202020204" pitchFamily="34" charset="0"/>
              <a:buChar char="•"/>
            </a:pPr>
            <a:r>
              <a:rPr lang="en-US" dirty="0">
                <a:solidFill>
                  <a:schemeClr val="bg1"/>
                </a:solidFill>
              </a:rPr>
              <a:t>Total Cost: $999</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Web App Predict:</a:t>
            </a:r>
          </a:p>
          <a:p>
            <a:pPr marL="285750" indent="-285750">
              <a:buFont typeface="Wingdings" pitchFamily="2" charset="2"/>
              <a:buChar char="q"/>
            </a:pPr>
            <a:r>
              <a:rPr lang="en-US" dirty="0">
                <a:solidFill>
                  <a:schemeClr val="bg1"/>
                </a:solidFill>
              </a:rPr>
              <a:t>85% being funded</a:t>
            </a:r>
          </a:p>
        </p:txBody>
      </p:sp>
      <p:grpSp>
        <p:nvGrpSpPr>
          <p:cNvPr id="10" name="Group 9"/>
          <p:cNvGrpSpPr/>
          <p:nvPr/>
        </p:nvGrpSpPr>
        <p:grpSpPr>
          <a:xfrm>
            <a:off x="9293797" y="5235546"/>
            <a:ext cx="1132385" cy="1132385"/>
            <a:chOff x="9263313" y="5448504"/>
            <a:chExt cx="1132385" cy="1132385"/>
          </a:xfrm>
        </p:grpSpPr>
        <p:sp>
          <p:nvSpPr>
            <p:cNvPr id="17" name="Oval 16"/>
            <p:cNvSpPr>
              <a:spLocks noChangeAspect="1"/>
            </p:cNvSpPr>
            <p:nvPr/>
          </p:nvSpPr>
          <p:spPr>
            <a:xfrm>
              <a:off x="9263313" y="5448504"/>
              <a:ext cx="1132385" cy="1132385"/>
            </a:xfrm>
            <a:prstGeom prst="ellipse">
              <a:avLst/>
            </a:prstGeom>
            <a:solidFill>
              <a:schemeClr val="accent3"/>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3">
                    <a:lumMod val="50000"/>
                  </a:schemeClr>
                </a:solidFill>
                <a:latin typeface="FontAwesome" pitchFamily="2" charset="0"/>
              </a:endParaRPr>
            </a:p>
          </p:txBody>
        </p:sp>
        <p:sp>
          <p:nvSpPr>
            <p:cNvPr id="20" name="Freeform 132"/>
            <p:cNvSpPr>
              <a:spLocks noChangeAspect="1" noEditPoints="1"/>
            </p:cNvSpPr>
            <p:nvPr/>
          </p:nvSpPr>
          <p:spPr bwMode="auto">
            <a:xfrm>
              <a:off x="9542714" y="5736474"/>
              <a:ext cx="573580" cy="548640"/>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30" name="TextBox 29"/>
          <p:cNvSpPr txBox="1"/>
          <p:nvPr/>
        </p:nvSpPr>
        <p:spPr>
          <a:xfrm>
            <a:off x="4383493" y="1269429"/>
            <a:ext cx="3268144" cy="369332"/>
          </a:xfrm>
          <a:prstGeom prst="rect">
            <a:avLst/>
          </a:prstGeom>
          <a:noFill/>
        </p:spPr>
        <p:txBody>
          <a:bodyPr wrap="square" lIns="0" tIns="0" rIns="0" bIns="0" rtlCol="0" anchor="ctr">
            <a:spAutoFit/>
          </a:bodyPr>
          <a:lstStyle/>
          <a:p>
            <a:pPr algn="ctr"/>
            <a:r>
              <a:rPr lang="en-US" sz="2400" b="1" dirty="0">
                <a:solidFill>
                  <a:schemeClr val="bg1"/>
                </a:solidFill>
              </a:rPr>
              <a:t>Output by Web App</a:t>
            </a:r>
          </a:p>
        </p:txBody>
      </p:sp>
      <p:sp>
        <p:nvSpPr>
          <p:cNvPr id="31" name="TextBox 30"/>
          <p:cNvSpPr txBox="1"/>
          <p:nvPr/>
        </p:nvSpPr>
        <p:spPr>
          <a:xfrm>
            <a:off x="8193744" y="1269429"/>
            <a:ext cx="3268144" cy="369332"/>
          </a:xfrm>
          <a:prstGeom prst="rect">
            <a:avLst/>
          </a:prstGeom>
          <a:noFill/>
        </p:spPr>
        <p:txBody>
          <a:bodyPr wrap="square" lIns="0" tIns="0" rIns="0" bIns="0" rtlCol="0" anchor="ctr">
            <a:spAutoFit/>
          </a:bodyPr>
          <a:lstStyle/>
          <a:p>
            <a:pPr algn="ctr"/>
            <a:r>
              <a:rPr lang="en-US" sz="2400" b="1" dirty="0">
                <a:solidFill>
                  <a:schemeClr val="bg1"/>
                </a:solidFill>
              </a:rPr>
              <a:t>Improvement</a:t>
            </a:r>
          </a:p>
        </p:txBody>
      </p:sp>
      <p:sp>
        <p:nvSpPr>
          <p:cNvPr id="32" name="TextBox 31"/>
          <p:cNvSpPr txBox="1"/>
          <p:nvPr/>
        </p:nvSpPr>
        <p:spPr>
          <a:xfrm>
            <a:off x="4415672" y="1774827"/>
            <a:ext cx="3268144" cy="2705356"/>
          </a:xfrm>
          <a:prstGeom prst="rect">
            <a:avLst/>
          </a:prstGeom>
          <a:noFill/>
        </p:spPr>
        <p:txBody>
          <a:bodyPr wrap="square" lIns="0" tIns="0" rtlCol="0" anchor="t">
            <a:spAutoFit/>
          </a:bodyPr>
          <a:lstStyle/>
          <a:p>
            <a:pPr defTabSz="1219170">
              <a:spcBef>
                <a:spcPct val="20000"/>
              </a:spcBef>
              <a:defRPr/>
            </a:pPr>
            <a:r>
              <a:rPr lang="en-US" dirty="0">
                <a:solidFill>
                  <a:schemeClr val="bg1"/>
                </a:solidFill>
              </a:rPr>
              <a:t>20% chances of being funded, here is what can be improve: </a:t>
            </a:r>
          </a:p>
          <a:p>
            <a:pPr marL="285750" indent="-285750" defTabSz="1219170">
              <a:spcBef>
                <a:spcPct val="20000"/>
              </a:spcBef>
              <a:buFont typeface="Wingdings" pitchFamily="2" charset="2"/>
              <a:buChar char="v"/>
              <a:defRPr/>
            </a:pPr>
            <a:r>
              <a:rPr lang="en-US" dirty="0">
                <a:solidFill>
                  <a:schemeClr val="bg1"/>
                </a:solidFill>
              </a:rPr>
              <a:t>Lower the Project Cost of $3,399</a:t>
            </a:r>
          </a:p>
          <a:p>
            <a:pPr marL="285750" indent="-285750" defTabSz="1219170">
              <a:spcBef>
                <a:spcPct val="20000"/>
              </a:spcBef>
              <a:buFont typeface="Wingdings" pitchFamily="2" charset="2"/>
              <a:buChar char="v"/>
              <a:defRPr/>
            </a:pPr>
            <a:r>
              <a:rPr lang="en-US" dirty="0">
                <a:solidFill>
                  <a:schemeClr val="bg1"/>
                </a:solidFill>
              </a:rPr>
              <a:t>Decrease the quantity of Technology items</a:t>
            </a:r>
          </a:p>
          <a:p>
            <a:pPr marL="285750" indent="-285750" defTabSz="1219170">
              <a:spcBef>
                <a:spcPct val="20000"/>
              </a:spcBef>
              <a:buFont typeface="Wingdings" pitchFamily="2" charset="2"/>
              <a:buChar char="v"/>
              <a:defRPr/>
            </a:pPr>
            <a:r>
              <a:rPr lang="en-US" dirty="0">
                <a:solidFill>
                  <a:schemeClr val="bg1"/>
                </a:solidFill>
              </a:rPr>
              <a:t>Work on your project essay, we recommend at least 150 words and you have 15</a:t>
            </a:r>
          </a:p>
        </p:txBody>
      </p:sp>
      <p:sp>
        <p:nvSpPr>
          <p:cNvPr id="33" name="TextBox 32"/>
          <p:cNvSpPr txBox="1"/>
          <p:nvPr/>
        </p:nvSpPr>
        <p:spPr>
          <a:xfrm>
            <a:off x="589331" y="1774827"/>
            <a:ext cx="3219888" cy="1763560"/>
          </a:xfrm>
          <a:prstGeom prst="rect">
            <a:avLst/>
          </a:prstGeom>
          <a:noFill/>
        </p:spPr>
        <p:txBody>
          <a:bodyPr wrap="square" lIns="0" tIns="0" rtlCol="0" anchor="t">
            <a:spAutoFit/>
          </a:bodyPr>
          <a:lstStyle/>
          <a:p>
            <a:pPr marL="342900" indent="-342900" defTabSz="1219170">
              <a:spcBef>
                <a:spcPct val="20000"/>
              </a:spcBef>
              <a:buFont typeface="+mj-lt"/>
              <a:buAutoNum type="arabicPeriod"/>
              <a:defRPr/>
            </a:pPr>
            <a:r>
              <a:rPr lang="en-US" dirty="0">
                <a:solidFill>
                  <a:schemeClr val="bg1"/>
                </a:solidFill>
              </a:rPr>
              <a:t>Teacher Mr. Benson from </a:t>
            </a:r>
            <a:r>
              <a:rPr lang="en-US" dirty="0" err="1">
                <a:solidFill>
                  <a:schemeClr val="bg1"/>
                </a:solidFill>
              </a:rPr>
              <a:t>Bensonhurst</a:t>
            </a:r>
            <a:r>
              <a:rPr lang="en-US" dirty="0">
                <a:solidFill>
                  <a:schemeClr val="bg1"/>
                </a:solidFill>
              </a:rPr>
              <a:t> Elementary School make a project request of 10 apple iPads.</a:t>
            </a:r>
          </a:p>
          <a:p>
            <a:pPr marL="342900" indent="-342900" defTabSz="1219170">
              <a:spcBef>
                <a:spcPct val="20000"/>
              </a:spcBef>
              <a:buFont typeface="+mj-lt"/>
              <a:buAutoNum type="arabicPeriod"/>
              <a:defRPr/>
            </a:pPr>
            <a:r>
              <a:rPr lang="en-US" dirty="0">
                <a:solidFill>
                  <a:schemeClr val="bg1"/>
                </a:solidFill>
              </a:rPr>
              <a:t>Web app calculate the odd of success</a:t>
            </a:r>
          </a:p>
        </p:txBody>
      </p:sp>
      <p:grpSp>
        <p:nvGrpSpPr>
          <p:cNvPr id="54" name="Group 53"/>
          <p:cNvGrpSpPr/>
          <p:nvPr/>
        </p:nvGrpSpPr>
        <p:grpSpPr>
          <a:xfrm>
            <a:off x="127356" y="-21594"/>
            <a:ext cx="4764684" cy="913962"/>
            <a:chOff x="127357" y="-6354"/>
            <a:chExt cx="2524868" cy="666182"/>
          </a:xfrm>
        </p:grpSpPr>
        <p:sp>
          <p:nvSpPr>
            <p:cNvPr id="57" name="Round Same Side Corner Rectangle 56"/>
            <p:cNvSpPr/>
            <p:nvPr/>
          </p:nvSpPr>
          <p:spPr bwMode="auto">
            <a:xfrm rot="10800000" flipH="1">
              <a:off x="127357" y="-6354"/>
              <a:ext cx="2524868" cy="613385"/>
            </a:xfrm>
            <a:prstGeom prst="round2SameRect">
              <a:avLst>
                <a:gd name="adj1" fmla="val 35205"/>
                <a:gd name="adj2" fmla="val 0"/>
              </a:avLst>
            </a:prstGeom>
            <a:solidFill>
              <a:schemeClr val="bg1">
                <a:alpha val="80000"/>
              </a:schemeClr>
            </a:solidFill>
            <a:ln w="19050">
              <a:noFill/>
              <a:round/>
              <a:headEnd/>
              <a:tailEnd/>
            </a:ln>
            <a:effectLst>
              <a:outerShdw blurRad="50800" dist="38100" dir="5400000" algn="t"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chemeClr val="bg1"/>
                </a:solidFill>
              </a:endParaRPr>
            </a:p>
          </p:txBody>
        </p:sp>
        <p:sp>
          <p:nvSpPr>
            <p:cNvPr id="58" name="TextBox 57"/>
            <p:cNvSpPr txBox="1"/>
            <p:nvPr/>
          </p:nvSpPr>
          <p:spPr>
            <a:xfrm>
              <a:off x="127357" y="54118"/>
              <a:ext cx="2524868" cy="605710"/>
            </a:xfrm>
            <a:prstGeom prst="rect">
              <a:avLst/>
            </a:prstGeom>
            <a:noFill/>
          </p:spPr>
          <p:txBody>
            <a:bodyPr wrap="square" rtlCol="0">
              <a:spAutoFit/>
            </a:bodyPr>
            <a:lstStyle/>
            <a:p>
              <a:pPr algn="ctr"/>
              <a:r>
                <a:rPr lang="en-US" sz="2400" dirty="0"/>
                <a:t>Web App for Teachers: </a:t>
              </a:r>
            </a:p>
            <a:p>
              <a:pPr algn="ctr"/>
              <a:r>
                <a:rPr lang="en-US" sz="2400" dirty="0"/>
                <a:t>Teacher Chen’s Example</a:t>
              </a:r>
            </a:p>
          </p:txBody>
        </p:sp>
      </p:grpSp>
    </p:spTree>
    <p:extLst>
      <p:ext uri="{BB962C8B-B14F-4D97-AF65-F5344CB8AC3E}">
        <p14:creationId xmlns:p14="http://schemas.microsoft.com/office/powerpoint/2010/main" val="134857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arn(inVertical)">
                                      <p:cBhvr>
                                        <p:cTn id="7" dur="1000"/>
                                        <p:tgtEl>
                                          <p:spTgt spid="41"/>
                                        </p:tgtEl>
                                      </p:cBhvr>
                                    </p:animEffect>
                                  </p:childTnLst>
                                </p:cTn>
                              </p:par>
                            </p:childTnLst>
                          </p:cTn>
                        </p:par>
                        <p:par>
                          <p:cTn id="8" fill="hold">
                            <p:stCondLst>
                              <p:cond delay="1000"/>
                            </p:stCondLst>
                            <p:childTnLst>
                              <p:par>
                                <p:cTn id="9" presetID="2" presetClass="entr" presetSubtype="1"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3000"/>
                            </p:stCondLst>
                            <p:childTnLst>
                              <p:par>
                                <p:cTn id="28" presetID="2" presetClass="entr" presetSubtype="1" fill="hold" grpId="0"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500" fill="hold"/>
                                        <p:tgtEl>
                                          <p:spTgt spid="55"/>
                                        </p:tgtEl>
                                        <p:attrNameLst>
                                          <p:attrName>ppt_x</p:attrName>
                                        </p:attrNameLst>
                                      </p:cBhvr>
                                      <p:tavLst>
                                        <p:tav tm="0">
                                          <p:val>
                                            <p:strVal val="#ppt_x"/>
                                          </p:val>
                                        </p:tav>
                                        <p:tav tm="100000">
                                          <p:val>
                                            <p:strVal val="#ppt_x"/>
                                          </p:val>
                                        </p:tav>
                                      </p:tavLst>
                                    </p:anim>
                                    <p:anim calcmode="lin" valueType="num">
                                      <p:cBhvr additive="base">
                                        <p:cTn id="31" dur="500" fill="hold"/>
                                        <p:tgtEl>
                                          <p:spTgt spid="55"/>
                                        </p:tgtEl>
                                        <p:attrNameLst>
                                          <p:attrName>ppt_y</p:attrName>
                                        </p:attrNameLst>
                                      </p:cBhvr>
                                      <p:tavLst>
                                        <p:tav tm="0">
                                          <p:val>
                                            <p:strVal val="0-#ppt_h/2"/>
                                          </p:val>
                                        </p:tav>
                                        <p:tav tm="100000">
                                          <p:val>
                                            <p:strVal val="#ppt_y"/>
                                          </p:val>
                                        </p:tav>
                                      </p:tavLst>
                                    </p:anim>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up)">
                                      <p:cBhvr>
                                        <p:cTn id="39" dur="500"/>
                                        <p:tgtEl>
                                          <p:spTgt spid="32"/>
                                        </p:tgtEl>
                                      </p:cBhvr>
                                    </p:animEffect>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par>
                          <p:cTn id="46" fill="hold">
                            <p:stCondLst>
                              <p:cond delay="5000"/>
                            </p:stCondLst>
                            <p:childTnLst>
                              <p:par>
                                <p:cTn id="47" presetID="2" presetClass="entr" presetSubtype="1"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ppt_x"/>
                                          </p:val>
                                        </p:tav>
                                        <p:tav tm="100000">
                                          <p:val>
                                            <p:strVal val="#ppt_x"/>
                                          </p:val>
                                        </p:tav>
                                      </p:tavLst>
                                    </p:anim>
                                    <p:anim calcmode="lin" valueType="num">
                                      <p:cBhvr additive="base">
                                        <p:cTn id="50" dur="500" fill="hold"/>
                                        <p:tgtEl>
                                          <p:spTgt spid="56"/>
                                        </p:tgtEl>
                                        <p:attrNameLst>
                                          <p:attrName>ppt_y</p:attrName>
                                        </p:attrNameLst>
                                      </p:cBhvr>
                                      <p:tavLst>
                                        <p:tav tm="0">
                                          <p:val>
                                            <p:strVal val="0-#ppt_h/2"/>
                                          </p:val>
                                        </p:tav>
                                        <p:tav tm="100000">
                                          <p:val>
                                            <p:strVal val="#ppt_y"/>
                                          </p:val>
                                        </p:tav>
                                      </p:tavLst>
                                    </p:anim>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childTnLst>
                          </p:cTn>
                        </p:par>
                        <p:par>
                          <p:cTn id="55" fill="hold">
                            <p:stCondLst>
                              <p:cond delay="6000"/>
                            </p:stCondLst>
                            <p:childTnLst>
                              <p:par>
                                <p:cTn id="56" presetID="22" presetClass="entr" presetSubtype="1"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up)">
                                      <p:cBhvr>
                                        <p:cTn id="58" dur="500"/>
                                        <p:tgtEl>
                                          <p:spTgt spid="51"/>
                                        </p:tgtEl>
                                      </p:cBhvr>
                                    </p:animEffect>
                                  </p:childTnLst>
                                </p:cTn>
                              </p:par>
                            </p:childTnLst>
                          </p:cTn>
                        </p:par>
                        <p:par>
                          <p:cTn id="59" fill="hold">
                            <p:stCondLst>
                              <p:cond delay="6500"/>
                            </p:stCondLst>
                            <p:childTnLst>
                              <p:par>
                                <p:cTn id="60" presetID="53" presetClass="entr" presetSubtype="16"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p:cTn id="62" dur="500" fill="hold"/>
                                        <p:tgtEl>
                                          <p:spTgt spid="10"/>
                                        </p:tgtEl>
                                        <p:attrNameLst>
                                          <p:attrName>ppt_w</p:attrName>
                                        </p:attrNameLst>
                                      </p:cBhvr>
                                      <p:tavLst>
                                        <p:tav tm="0">
                                          <p:val>
                                            <p:fltVal val="0"/>
                                          </p:val>
                                        </p:tav>
                                        <p:tav tm="100000">
                                          <p:val>
                                            <p:strVal val="#ppt_w"/>
                                          </p:val>
                                        </p:tav>
                                      </p:tavLst>
                                    </p:anim>
                                    <p:anim calcmode="lin" valueType="num">
                                      <p:cBhvr>
                                        <p:cTn id="63" dur="500" fill="hold"/>
                                        <p:tgtEl>
                                          <p:spTgt spid="10"/>
                                        </p:tgtEl>
                                        <p:attrNameLst>
                                          <p:attrName>ppt_h</p:attrName>
                                        </p:attrNameLst>
                                      </p:cBhvr>
                                      <p:tavLst>
                                        <p:tav tm="0">
                                          <p:val>
                                            <p:fltVal val="0"/>
                                          </p:val>
                                        </p:tav>
                                        <p:tav tm="100000">
                                          <p:val>
                                            <p:strVal val="#ppt_h"/>
                                          </p:val>
                                        </p:tav>
                                      </p:tavLst>
                                    </p:anim>
                                    <p:animEffect transition="in" filter="fade">
                                      <p:cBhvr>
                                        <p:cTn id="6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5" grpId="0" animBg="1"/>
      <p:bldP spid="52" grpId="0" animBg="1"/>
      <p:bldP spid="39" grpId="0"/>
      <p:bldP spid="56" grpId="0" animBg="1"/>
      <p:bldP spid="51" grpId="0"/>
      <p:bldP spid="30"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19000" b="-19000"/>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B8ACF34-3344-6345-BFF9-A998F33BC410}"/>
              </a:ext>
            </a:extLst>
          </p:cNvPr>
          <p:cNvSpPr/>
          <p:nvPr/>
        </p:nvSpPr>
        <p:spPr bwMode="auto">
          <a:xfrm>
            <a:off x="-140677" y="-123092"/>
            <a:ext cx="12332677" cy="6981092"/>
          </a:xfrm>
          <a:prstGeom prst="rect">
            <a:avLst/>
          </a:prstGeom>
          <a:solidFill>
            <a:schemeClr val="bg1">
              <a:lumMod val="85000"/>
              <a:alpha val="75000"/>
            </a:schemeClr>
          </a:solidFill>
          <a:ln w="6350">
            <a:noFill/>
            <a:round/>
            <a:headEnd/>
            <a:tailEnd/>
          </a:ln>
        </p:spPr>
        <p:txBody>
          <a:bodyPr vert="horz" wrap="none" lIns="121920" tIns="60960" rIns="121920" bIns="6096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pic>
        <p:nvPicPr>
          <p:cNvPr id="19" name="Prediction Dashboard">
            <a:hlinkClick r:id="" action="ppaction://media"/>
            <a:extLst>
              <a:ext uri="{FF2B5EF4-FFF2-40B4-BE49-F238E27FC236}">
                <a16:creationId xmlns:a16="http://schemas.microsoft.com/office/drawing/2014/main" id="{82D546D8-3B40-6241-BEF5-2E7F3BBBDB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677" r="9822" b="2665"/>
          <a:stretch/>
        </p:blipFill>
        <p:spPr>
          <a:xfrm>
            <a:off x="1225061" y="29894"/>
            <a:ext cx="9601200" cy="6675120"/>
          </a:xfrm>
          <a:prstGeom prst="rect">
            <a:avLst/>
          </a:prstGeom>
        </p:spPr>
      </p:pic>
    </p:spTree>
    <p:extLst>
      <p:ext uri="{BB962C8B-B14F-4D97-AF65-F5344CB8AC3E}">
        <p14:creationId xmlns:p14="http://schemas.microsoft.com/office/powerpoint/2010/main" val="40808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19"/>
                </p:tgtEl>
              </p:cMediaNode>
            </p:video>
            <p:seq concurrent="1" nextAc="seek">
              <p:cTn id="3" restart="whenNotActive" fill="hold" evtFilter="cancelBubble" nodeType="interactiveSeq">
                <p:stCondLst>
                  <p:cond evt="onClick" delay="0">
                    <p:tgtEl>
                      <p:spTgt spid="19"/>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2C1E96-6DB0-314F-ACF6-E2B4E3FF8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4048"/>
            <a:ext cx="10280904" cy="6858000"/>
          </a:xfrm>
          <a:prstGeom prst="rect">
            <a:avLst/>
          </a:prstGeom>
        </p:spPr>
      </p:pic>
      <p:grpSp>
        <p:nvGrpSpPr>
          <p:cNvPr id="25" name="Group 24">
            <a:extLst>
              <a:ext uri="{FF2B5EF4-FFF2-40B4-BE49-F238E27FC236}">
                <a16:creationId xmlns:a16="http://schemas.microsoft.com/office/drawing/2014/main" id="{6964371B-0646-D441-8B1D-792B673AD8EB}"/>
              </a:ext>
            </a:extLst>
          </p:cNvPr>
          <p:cNvGrpSpPr/>
          <p:nvPr/>
        </p:nvGrpSpPr>
        <p:grpSpPr>
          <a:xfrm>
            <a:off x="8476488" y="0"/>
            <a:ext cx="3715512" cy="768096"/>
            <a:chOff x="127357" y="-6354"/>
            <a:chExt cx="2524868" cy="613385"/>
          </a:xfrm>
        </p:grpSpPr>
        <p:sp>
          <p:nvSpPr>
            <p:cNvPr id="26" name="Round Same Side Corner Rectangle 25">
              <a:extLst>
                <a:ext uri="{FF2B5EF4-FFF2-40B4-BE49-F238E27FC236}">
                  <a16:creationId xmlns:a16="http://schemas.microsoft.com/office/drawing/2014/main" id="{59341A5F-5866-084E-B4A4-62FDE57016EC}"/>
                </a:ext>
              </a:extLst>
            </p:cNvPr>
            <p:cNvSpPr/>
            <p:nvPr/>
          </p:nvSpPr>
          <p:spPr bwMode="auto">
            <a:xfrm rot="10800000" flipH="1">
              <a:off x="127357" y="-6354"/>
              <a:ext cx="2524868" cy="613385"/>
            </a:xfrm>
            <a:prstGeom prst="round2SameRect">
              <a:avLst>
                <a:gd name="adj1" fmla="val 35205"/>
                <a:gd name="adj2" fmla="val 0"/>
              </a:avLst>
            </a:prstGeom>
            <a:solidFill>
              <a:schemeClr val="bg1">
                <a:alpha val="80000"/>
              </a:schemeClr>
            </a:solidFill>
            <a:ln w="19050">
              <a:noFill/>
              <a:round/>
              <a:headEnd/>
              <a:tailEnd/>
            </a:ln>
            <a:effectLst>
              <a:outerShdw blurRad="50800" dist="38100" dir="5400000" algn="t" rotWithShape="0">
                <a:prstClr val="black">
                  <a:alpha val="40000"/>
                </a:prstClr>
              </a:outerShdw>
            </a:effectLst>
          </p:spPr>
          <p:txBody>
            <a:bodyPr vert="horz" wrap="none" lIns="121920" tIns="60960" rIns="121920" bIns="60960" numCol="1" rtlCol="0" anchor="ctr" anchorCtr="1" compatLnSpc="1">
              <a:prstTxWarp prst="textNoShape">
                <a:avLst/>
              </a:prstTxWarp>
            </a:bodyPr>
            <a:lstStyle/>
            <a:p>
              <a:pPr algn="ctr"/>
              <a:endParaRPr lang="en-US" sz="1600" b="1" dirty="0">
                <a:solidFill>
                  <a:schemeClr val="bg1"/>
                </a:solidFill>
              </a:endParaRPr>
            </a:p>
          </p:txBody>
        </p:sp>
        <p:sp>
          <p:nvSpPr>
            <p:cNvPr id="27" name="TextBox 26">
              <a:extLst>
                <a:ext uri="{FF2B5EF4-FFF2-40B4-BE49-F238E27FC236}">
                  <a16:creationId xmlns:a16="http://schemas.microsoft.com/office/drawing/2014/main" id="{A96B3907-89E7-7948-B97A-26A3307DF175}"/>
                </a:ext>
              </a:extLst>
            </p:cNvPr>
            <p:cNvSpPr txBox="1"/>
            <p:nvPr/>
          </p:nvSpPr>
          <p:spPr>
            <a:xfrm>
              <a:off x="127357" y="41937"/>
              <a:ext cx="2524868" cy="368676"/>
            </a:xfrm>
            <a:prstGeom prst="rect">
              <a:avLst/>
            </a:prstGeom>
            <a:noFill/>
          </p:spPr>
          <p:txBody>
            <a:bodyPr wrap="square" rtlCol="0">
              <a:spAutoFit/>
            </a:bodyPr>
            <a:lstStyle/>
            <a:p>
              <a:pPr algn="ctr"/>
              <a:r>
                <a:rPr lang="en-US" sz="2400" dirty="0"/>
                <a:t>Marketing Team Dashboard</a:t>
              </a:r>
            </a:p>
          </p:txBody>
        </p:sp>
      </p:grpSp>
      <p:sp>
        <p:nvSpPr>
          <p:cNvPr id="10" name="Rectangle 9">
            <a:extLst>
              <a:ext uri="{FF2B5EF4-FFF2-40B4-BE49-F238E27FC236}">
                <a16:creationId xmlns:a16="http://schemas.microsoft.com/office/drawing/2014/main" id="{48EDFC08-E4D1-8145-BA69-1497C5824E04}"/>
              </a:ext>
            </a:extLst>
          </p:cNvPr>
          <p:cNvSpPr/>
          <p:nvPr/>
        </p:nvSpPr>
        <p:spPr>
          <a:xfrm>
            <a:off x="4855464" y="841248"/>
            <a:ext cx="1481328" cy="6199632"/>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519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18639</TotalTime>
  <Words>824</Words>
  <Application>Microsoft Macintosh PowerPoint</Application>
  <PresentationFormat>Widescreen</PresentationFormat>
  <Paragraphs>121</Paragraphs>
  <Slides>10</Slides>
  <Notes>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Estrangelo Edessa</vt:lpstr>
      <vt:lpstr>FontAwesome</vt:lpstr>
      <vt:lpstr>Lato</vt:lpstr>
      <vt:lpstr>Open Sans</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SageFox</Company>
  <LinksUpToDate>false</LinksUpToDate>
  <SharedDoc>false</SharedDoc>
  <HyperlinkBase>http://sage-fox.com</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james sager;sage-fox.com</dc:creator>
  <cp:lastModifiedBy>Benson Chen</cp:lastModifiedBy>
  <cp:revision>5766</cp:revision>
  <dcterms:created xsi:type="dcterms:W3CDTF">2015-12-31T02:20:12Z</dcterms:created>
  <dcterms:modified xsi:type="dcterms:W3CDTF">2019-08-12T19:11:28Z</dcterms:modified>
</cp:coreProperties>
</file>